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258" r:id="rId3"/>
    <p:sldId id="264" r:id="rId4"/>
    <p:sldId id="263" r:id="rId5"/>
    <p:sldId id="265" r:id="rId6"/>
    <p:sldId id="266" r:id="rId7"/>
    <p:sldId id="267" r:id="rId8"/>
    <p:sldId id="268" r:id="rId9"/>
    <p:sldId id="269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AA5A"/>
    <a:srgbClr val="3E7F61"/>
    <a:srgbClr val="1C8C8F"/>
    <a:srgbClr val="44C57F"/>
    <a:srgbClr val="0563C1"/>
    <a:srgbClr val="D55D68"/>
    <a:srgbClr val="119A76"/>
    <a:srgbClr val="2E75B5"/>
    <a:srgbClr val="042F52"/>
    <a:srgbClr val="258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47475094944844E-2"/>
          <c:y val="5.4876543209876547E-2"/>
          <c:w val="0.88077434921128139"/>
          <c:h val="0.9425102880658435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22-44E3-9E45-A0A54BF4411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22-44E3-9E45-A0A54BF4411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22-44E3-9E45-A0A54BF44111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59A-4257-94D0-FDFDD65AB161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922-44E3-9E45-A0A54BF44111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59A-4257-94D0-FDFDD65AB161}"/>
              </c:ext>
            </c:extLst>
          </c:dPt>
          <c:dPt>
            <c:idx val="6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59A-4257-94D0-FDFDD65AB16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9A-4257-94D0-FDFDD65AB161}"/>
              </c:ext>
            </c:extLst>
          </c:dPt>
          <c:dPt>
            <c:idx val="8"/>
            <c:bubble3D val="0"/>
            <c:spPr>
              <a:solidFill>
                <a:srgbClr val="D55D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9A-4257-94D0-FDFDD65AB161}"/>
              </c:ext>
            </c:extLst>
          </c:dPt>
          <c:cat>
            <c:strRef>
              <c:f>Лист1!$A$2:$A$10</c:f>
              <c:strCache>
                <c:ptCount val="9"/>
                <c:pt idx="0">
                  <c:v>Тульская область</c:v>
                </c:pt>
                <c:pt idx="1">
                  <c:v>Воронежская область </c:v>
                </c:pt>
                <c:pt idx="2">
                  <c:v>Рязанская область </c:v>
                </c:pt>
                <c:pt idx="3">
                  <c:v>Липецкая область </c:v>
                </c:pt>
                <c:pt idx="4">
                  <c:v>Орловская область </c:v>
                </c:pt>
                <c:pt idx="5">
                  <c:v>Белгородская область</c:v>
                </c:pt>
                <c:pt idx="6">
                  <c:v>Москвовская область </c:v>
                </c:pt>
                <c:pt idx="7">
                  <c:v>Тамбовская область </c:v>
                </c:pt>
                <c:pt idx="8">
                  <c:v>Санкт-Петербург</c:v>
                </c:pt>
              </c:strCache>
            </c:strRef>
          </c:cat>
          <c:val>
            <c:numRef>
              <c:f>Лист1!$B$2:$B$10</c:f>
              <c:numCache>
                <c:formatCode>0.00</c:formatCode>
                <c:ptCount val="9"/>
                <c:pt idx="0">
                  <c:v>4.9000000000000004</c:v>
                </c:pt>
                <c:pt idx="1">
                  <c:v>9.8000000000000007</c:v>
                </c:pt>
                <c:pt idx="2">
                  <c:v>7.3</c:v>
                </c:pt>
                <c:pt idx="3">
                  <c:v>24.4</c:v>
                </c:pt>
                <c:pt idx="4">
                  <c:v>4.9000000000000004</c:v>
                </c:pt>
                <c:pt idx="5">
                  <c:v>4.9000000000000004</c:v>
                </c:pt>
                <c:pt idx="6">
                  <c:v>14.6</c:v>
                </c:pt>
                <c:pt idx="7">
                  <c:v>4.9000000000000004</c:v>
                </c:pt>
                <c:pt idx="8">
                  <c:v>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A-4257-94D0-FDFDD65AB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FEF14-008B-4CB0-98FB-188DEBFB6E22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93BDB-5E03-4B11-BF49-D3D652082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38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93BDB-5E03-4B11-BF49-D3D6520823C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83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13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88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5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8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89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11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0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285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28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3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58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87EE9-3942-426E-84E2-F36354F77020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94F69-C06A-4F69-8A29-94AEB6BCEF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grp365.org/reestr?egrp=48:18:0000000:3618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disk.yandex.ru/d/s0eSSJbeUwahI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7D9394A5-8AEF-4D0C-A4F2-803E51DD6A92}"/>
              </a:ext>
            </a:extLst>
          </p:cNvPr>
          <p:cNvSpPr txBox="1"/>
          <p:nvPr/>
        </p:nvSpPr>
        <p:spPr>
          <a:xfrm>
            <a:off x="0" y="1"/>
            <a:ext cx="12192000" cy="980584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97814">
                <a:schemeClr val="accent1">
                  <a:lumMod val="75000"/>
                </a:schemeClr>
              </a:gs>
              <a:gs pos="35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latin typeface="Geometria"/>
                <a:cs typeface="Times New Roman" panose="02020603050405020304" pitchFamily="18" charset="0"/>
              </a:rPr>
              <a:t>ИНВЕСТИЦИОННОЕ ПРЕДЛОЖЕНИЕ СТОЛОВАЯ СЕРЕДИНЫ </a:t>
            </a:r>
            <a:r>
              <a:rPr lang="en-US" dirty="0">
                <a:latin typeface="Geometria"/>
                <a:cs typeface="Times New Roman" panose="02020603050405020304" pitchFamily="18" charset="0"/>
              </a:rPr>
              <a:t>XIX </a:t>
            </a:r>
            <a:r>
              <a:rPr lang="ru-RU" dirty="0">
                <a:latin typeface="Geometria"/>
                <a:cs typeface="Times New Roman" panose="02020603050405020304" pitchFamily="18" charset="0"/>
              </a:rPr>
              <a:t>В. </a:t>
            </a:r>
          </a:p>
          <a:p>
            <a:r>
              <a:rPr lang="ru-RU" sz="1800" dirty="0">
                <a:latin typeface="Geometria" panose="020B0503020204020204"/>
              </a:rPr>
              <a:t>музей-усадьба П.П. Семенова-Тян-Шанского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96"/>
            <a:ext cx="2342607" cy="980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999" y="1150300"/>
            <a:ext cx="5815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Geometria"/>
              </a:rPr>
              <a:t>Липецкая область, </a:t>
            </a:r>
            <a:r>
              <a:rPr lang="ru-RU" sz="1600" dirty="0" err="1">
                <a:latin typeface="Geometria"/>
              </a:rPr>
              <a:t>Чаплыгинский</a:t>
            </a:r>
            <a:r>
              <a:rPr lang="ru-RU" sz="1600" dirty="0">
                <a:latin typeface="Geometria"/>
              </a:rPr>
              <a:t> район, д. Рязанка, д. 40, стр. 2</a:t>
            </a:r>
            <a:r>
              <a:rPr lang="en-US" sz="1600" dirty="0">
                <a:latin typeface="Geometria"/>
              </a:rPr>
              <a:t> </a:t>
            </a:r>
            <a:endParaRPr lang="ru-RU" sz="1600" dirty="0">
              <a:latin typeface="Geometri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9484A5-8650-46FE-8E0F-EF82607C2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" y="1085577"/>
            <a:ext cx="468000" cy="46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9D421C-3D1C-4028-979F-57E72647C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50" t="10809" r="18401" b="6864"/>
          <a:stretch/>
        </p:blipFill>
        <p:spPr>
          <a:xfrm>
            <a:off x="97334" y="1658572"/>
            <a:ext cx="6559498" cy="50749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71A7BE-2758-4EEF-BFAA-D71EDD116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9718" y="3072384"/>
            <a:ext cx="475488" cy="4754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04C04D-BAFE-425E-81CE-33786B919068}"/>
              </a:ext>
            </a:extLst>
          </p:cNvPr>
          <p:cNvSpPr txBox="1"/>
          <p:nvPr/>
        </p:nvSpPr>
        <p:spPr>
          <a:xfrm>
            <a:off x="7377590" y="3572003"/>
            <a:ext cx="2441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metria"/>
              </a:rPr>
              <a:t>Общая площадь - </a:t>
            </a:r>
            <a:r>
              <a:rPr lang="ru-RU" sz="1600" b="1" dirty="0">
                <a:latin typeface="Geometria"/>
              </a:rPr>
              <a:t>40</a:t>
            </a:r>
            <a:r>
              <a:rPr lang="en-US" sz="1600" b="1" dirty="0">
                <a:latin typeface="Geometria"/>
              </a:rPr>
              <a:t>2</a:t>
            </a:r>
            <a:r>
              <a:rPr lang="ru-RU" sz="1600" b="1" dirty="0">
                <a:latin typeface="Geometria"/>
              </a:rPr>
              <a:t> м2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02A109-885E-4593-AA98-F1931D251F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0" y="3507280"/>
            <a:ext cx="468000" cy="46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0CFA824-978D-4491-A530-9A37794F0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0" y="4076922"/>
            <a:ext cx="468000" cy="46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A621D5-006C-4290-AE6E-CF7B5EE6F89B}"/>
              </a:ext>
            </a:extLst>
          </p:cNvPr>
          <p:cNvSpPr txBox="1"/>
          <p:nvPr/>
        </p:nvSpPr>
        <p:spPr>
          <a:xfrm>
            <a:off x="7377590" y="4141645"/>
            <a:ext cx="4324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metria"/>
              </a:rPr>
              <a:t>Кадастровый номер - </a:t>
            </a:r>
            <a:r>
              <a:rPr lang="ru-RU" sz="1600" b="1" u="sng" dirty="0">
                <a:solidFill>
                  <a:srgbClr val="0563C1"/>
                </a:solidFill>
                <a:latin typeface="Geometria" panose="020B050302020402020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48:18:0000000:3618</a:t>
            </a:r>
            <a:endParaRPr lang="ru-RU" sz="1600" b="1" dirty="0">
              <a:solidFill>
                <a:srgbClr val="0563C1"/>
              </a:solidFill>
              <a:latin typeface="Geometria" panose="020B050302020402020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605CC3B-9108-497A-A82D-69CBC7E938DE}"/>
              </a:ext>
            </a:extLst>
          </p:cNvPr>
          <p:cNvSpPr/>
          <p:nvPr/>
        </p:nvSpPr>
        <p:spPr>
          <a:xfrm>
            <a:off x="7443996" y="6084304"/>
            <a:ext cx="3702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Geometria" panose="020B0503020204020204"/>
                <a:hlinkClick r:id="rId9"/>
              </a:rPr>
              <a:t>https://disk.yandex.ru/d/s0eSSJbeUwahIg</a:t>
            </a:r>
            <a:r>
              <a:rPr lang="ru-RU" sz="1600" dirty="0">
                <a:latin typeface="Geometria" panose="020B0503020204020204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A6FD43-552C-456A-BB15-62EC63356415}"/>
              </a:ext>
            </a:extLst>
          </p:cNvPr>
          <p:cNvSpPr txBox="1"/>
          <p:nvPr/>
        </p:nvSpPr>
        <p:spPr>
          <a:xfrm>
            <a:off x="7443996" y="5888867"/>
            <a:ext cx="2441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metria"/>
              </a:rPr>
              <a:t>Проектная документация </a:t>
            </a:r>
            <a:endParaRPr lang="ru-RU" sz="1600" b="1" dirty="0">
              <a:latin typeface="Geometria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FE322DC-8ED5-4E02-9A81-24E9F34BD7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0" y="5954858"/>
            <a:ext cx="468000" cy="46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FF0E0EE-B022-4A61-BA93-4D0F12B0CF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0" y="5303036"/>
            <a:ext cx="468000" cy="46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F0287D9-2067-4198-AD19-C47225DAA295}"/>
              </a:ext>
            </a:extLst>
          </p:cNvPr>
          <p:cNvSpPr txBox="1"/>
          <p:nvPr/>
        </p:nvSpPr>
        <p:spPr>
          <a:xfrm>
            <a:off x="7443996" y="5328442"/>
            <a:ext cx="3319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metria"/>
              </a:rPr>
              <a:t>Собственность - </a:t>
            </a:r>
            <a:r>
              <a:rPr lang="ru-RU" sz="1600" b="1" dirty="0">
                <a:latin typeface="Geometria"/>
              </a:rPr>
              <a:t>муниципальная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575ADEA-7632-4F4D-B974-4FCAB522A2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90" y="4671688"/>
            <a:ext cx="468000" cy="46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7AF5D58-1B5F-4856-9CFE-6F440385EBBC}"/>
              </a:ext>
            </a:extLst>
          </p:cNvPr>
          <p:cNvSpPr txBox="1"/>
          <p:nvPr/>
        </p:nvSpPr>
        <p:spPr>
          <a:xfrm>
            <a:off x="7443996" y="4711287"/>
            <a:ext cx="4324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metria"/>
              </a:rPr>
              <a:t>Координаты - </a:t>
            </a:r>
            <a:r>
              <a:rPr lang="ru-RU" sz="1600" b="1" dirty="0">
                <a:latin typeface="Geometria"/>
              </a:rPr>
              <a:t>53.502281, 39.585688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0D4C1B6-5B87-4CB7-912E-AD1B796B568E}"/>
              </a:ext>
            </a:extLst>
          </p:cNvPr>
          <p:cNvSpPr/>
          <p:nvPr/>
        </p:nvSpPr>
        <p:spPr>
          <a:xfrm>
            <a:off x="6909590" y="1194155"/>
            <a:ext cx="4947277" cy="206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Предлагаем создать уникальный ресторанный комплекс, который будет сочетать в себе атмосферу старинной усадьбы и современные тенденции в области гастрономии. </a:t>
            </a:r>
          </a:p>
          <a:p>
            <a:pPr>
              <a:lnSpc>
                <a:spcPts val="1700"/>
              </a:lnSpc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/>
            </a:endParaRPr>
          </a:p>
          <a:p>
            <a:pPr>
              <a:lnSpc>
                <a:spcPts val="1700"/>
              </a:lnSpc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Ресторан будет расположен на территории исторической усадьбы XIX века, что позволит гостям окунуться в атмосферу прошлого </a:t>
            </a:r>
          </a:p>
          <a:p>
            <a:pPr>
              <a:lnSpc>
                <a:spcPts val="1700"/>
              </a:lnSpc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и насладиться изысканной кухней.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28A39ED-2DFC-420B-AF32-BE1A0105E4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06" y="2766384"/>
            <a:ext cx="580206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A8BB42-1FBA-4AFE-8EE1-EFF57908C518}"/>
              </a:ext>
            </a:extLst>
          </p:cNvPr>
          <p:cNvSpPr txBox="1"/>
          <p:nvPr/>
        </p:nvSpPr>
        <p:spPr>
          <a:xfrm>
            <a:off x="0" y="1"/>
            <a:ext cx="12192000" cy="980584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97814">
                <a:schemeClr val="accent1">
                  <a:lumMod val="75000"/>
                </a:schemeClr>
              </a:gs>
              <a:gs pos="35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z="1800" dirty="0">
                <a:latin typeface="Geometria"/>
                <a:cs typeface="Times New Roman" panose="02020603050405020304" pitchFamily="18" charset="0"/>
              </a:rPr>
              <a:t>  </a:t>
            </a:r>
          </a:p>
          <a:p>
            <a:r>
              <a:rPr lang="ru-RU" sz="1800" dirty="0">
                <a:latin typeface="Geometria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Geometria"/>
                <a:cs typeface="Times New Roman" panose="02020603050405020304" pitchFamily="18" charset="0"/>
              </a:rPr>
              <a:t>ОБ УСАДЬБЕ</a:t>
            </a:r>
          </a:p>
          <a:p>
            <a:r>
              <a:rPr lang="ru-RU" sz="1800" dirty="0">
                <a:latin typeface="Geometria" panose="020B0503020204020204"/>
              </a:rPr>
              <a:t>музей-усадьба П.П. Семенова-Тян-Шанского</a:t>
            </a:r>
          </a:p>
          <a:p>
            <a:endParaRPr lang="ru-RU" dirty="0">
              <a:latin typeface="Geometri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6A35EF-3F23-4CB7-9EE9-DD6214E38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2607" cy="9805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9D8CE4-B1A3-4572-BB0D-5396880024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1344" r="-115" b="3681"/>
          <a:stretch/>
        </p:blipFill>
        <p:spPr>
          <a:xfrm>
            <a:off x="91440" y="1095103"/>
            <a:ext cx="7357872" cy="5662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D20FEB-BBE3-40E1-AE5C-DFCBD11C49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t="20601" r="3539"/>
          <a:stretch/>
        </p:blipFill>
        <p:spPr>
          <a:xfrm>
            <a:off x="7516368" y="1095103"/>
            <a:ext cx="4584192" cy="28045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81BBD3-99B2-40E2-B8E6-CAE3D178F7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 b="6003"/>
          <a:stretch/>
        </p:blipFill>
        <p:spPr>
          <a:xfrm>
            <a:off x="7516368" y="3952822"/>
            <a:ext cx="4584192" cy="28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95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676D84-EE06-484D-BB4E-BE7C665FB446}"/>
              </a:ext>
            </a:extLst>
          </p:cNvPr>
          <p:cNvSpPr txBox="1"/>
          <p:nvPr/>
        </p:nvSpPr>
        <p:spPr>
          <a:xfrm>
            <a:off x="0" y="1"/>
            <a:ext cx="12192000" cy="980584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97814">
                <a:schemeClr val="accent1">
                  <a:lumMod val="75000"/>
                </a:schemeClr>
              </a:gs>
              <a:gs pos="35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latin typeface="Geometria"/>
                <a:cs typeface="Times New Roman" panose="02020603050405020304" pitchFamily="18" charset="0"/>
              </a:rPr>
              <a:t>ИНВЕСТИЦИОННОЕ ПРЕДЛОЖЕНИЕ СТОЛОВАЯ СЕРЕДИНЫ </a:t>
            </a:r>
            <a:r>
              <a:rPr lang="en-US" dirty="0">
                <a:latin typeface="Geometria"/>
                <a:cs typeface="Times New Roman" panose="02020603050405020304" pitchFamily="18" charset="0"/>
              </a:rPr>
              <a:t>XIX </a:t>
            </a:r>
            <a:r>
              <a:rPr lang="ru-RU" dirty="0">
                <a:latin typeface="Geometria"/>
                <a:cs typeface="Times New Roman" panose="02020603050405020304" pitchFamily="18" charset="0"/>
              </a:rPr>
              <a:t>В. </a:t>
            </a:r>
          </a:p>
          <a:p>
            <a:r>
              <a:rPr lang="ru-RU" sz="1800" dirty="0">
                <a:latin typeface="Geometria" panose="020B0503020204020204"/>
              </a:rPr>
              <a:t>музей-усадьба П.П. Семенова-Тян-Шанского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2607" cy="980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A738E2-8D64-4434-A5F5-CE8B5CDACB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9781" r="21399" b="24593"/>
          <a:stretch/>
        </p:blipFill>
        <p:spPr>
          <a:xfrm>
            <a:off x="73152" y="1197864"/>
            <a:ext cx="7784973" cy="55869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82577A-CBAC-49D7-9A21-84D4733F1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59" y="1220483"/>
            <a:ext cx="468000" cy="46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C55D43-088A-495D-8225-41DA11F35EFD}"/>
              </a:ext>
            </a:extLst>
          </p:cNvPr>
          <p:cNvSpPr txBox="1"/>
          <p:nvPr/>
        </p:nvSpPr>
        <p:spPr>
          <a:xfrm>
            <a:off x="8479657" y="1167367"/>
            <a:ext cx="357982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latin typeface="Geometria" panose="020B0503020204020204"/>
              </a:rPr>
              <a:t>Концепция: </a:t>
            </a:r>
            <a:r>
              <a:rPr lang="ru-RU" sz="1600" dirty="0">
                <a:latin typeface="Geometria" panose="020B0503020204020204"/>
              </a:rPr>
              <a:t>Сочетание атмосферы старинной усадьбы с современными тенденциями в области гастрономии.</a:t>
            </a:r>
            <a:endParaRPr lang="ru-RU" sz="1600" b="1" dirty="0">
              <a:latin typeface="Geometria" panose="020B0503020204020204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9D9EE8E-90F1-4BA3-8CC8-3887FDB910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59" y="1926942"/>
            <a:ext cx="468000" cy="468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D99822D-5044-4FCD-8E15-4F50FD9721F8}"/>
              </a:ext>
            </a:extLst>
          </p:cNvPr>
          <p:cNvSpPr/>
          <p:nvPr/>
        </p:nvSpPr>
        <p:spPr>
          <a:xfrm>
            <a:off x="8451007" y="1901423"/>
            <a:ext cx="3857625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latin typeface="Geometria" panose="020B0503020204020204"/>
              </a:rPr>
              <a:t>Целевая аудитория:</a:t>
            </a:r>
            <a:r>
              <a:rPr lang="ru-RU" sz="1600" dirty="0">
                <a:latin typeface="Geometria" panose="020B0503020204020204"/>
              </a:rPr>
              <a:t> Туристы, жители области, любители истории и культуры.</a:t>
            </a:r>
            <a:endParaRPr lang="ru-RU" sz="1600" b="0" i="0" dirty="0">
              <a:effectLst/>
              <a:latin typeface="Geometria" panose="020B0503020204020204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931F78-CEA6-4A62-AD72-1D021358F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59" y="2618282"/>
            <a:ext cx="468000" cy="46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DFF7C40-E6AD-4827-9106-A3559A8CCC41}"/>
              </a:ext>
            </a:extLst>
          </p:cNvPr>
          <p:cNvSpPr/>
          <p:nvPr/>
        </p:nvSpPr>
        <p:spPr>
          <a:xfrm>
            <a:off x="8479657" y="2561190"/>
            <a:ext cx="3653627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latin typeface="Geometria" panose="020B0503020204020204"/>
              </a:rPr>
              <a:t>Кухня:</a:t>
            </a:r>
            <a:r>
              <a:rPr lang="ru-RU" sz="1600" dirty="0">
                <a:latin typeface="Geometria" panose="020B0503020204020204"/>
              </a:rPr>
              <a:t> Авторская кухня с использованием местных продуктов </a:t>
            </a:r>
          </a:p>
          <a:p>
            <a:pPr>
              <a:lnSpc>
                <a:spcPts val="1700"/>
              </a:lnSpc>
            </a:pPr>
            <a:r>
              <a:rPr lang="ru-RU" sz="1600" dirty="0">
                <a:latin typeface="Geometria" panose="020B0503020204020204"/>
              </a:rPr>
              <a:t>и традиционных рецептов.</a:t>
            </a:r>
            <a:endParaRPr lang="ru-RU" sz="1600" b="0" i="0" dirty="0">
              <a:effectLst/>
              <a:latin typeface="Geometria" panose="020B0503020204020204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496EA58-E35A-44AD-867B-9743A51C1437}"/>
              </a:ext>
            </a:extLst>
          </p:cNvPr>
          <p:cNvSpPr/>
          <p:nvPr/>
        </p:nvSpPr>
        <p:spPr>
          <a:xfrm>
            <a:off x="8479657" y="3338714"/>
            <a:ext cx="369645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latin typeface="Geometria" panose="020B0503020204020204"/>
              </a:rPr>
              <a:t>Интерьер:</a:t>
            </a:r>
            <a:r>
              <a:rPr lang="ru-RU" sz="1600" dirty="0">
                <a:latin typeface="Geometria" panose="020B0503020204020204"/>
              </a:rPr>
              <a:t> Дизайн интерьера, сочетающий в себе элементы</a:t>
            </a:r>
          </a:p>
          <a:p>
            <a:pPr>
              <a:lnSpc>
                <a:spcPts val="1700"/>
              </a:lnSpc>
            </a:pPr>
            <a:r>
              <a:rPr lang="ru-RU" sz="1600" dirty="0">
                <a:latin typeface="Geometria" panose="020B0503020204020204"/>
              </a:rPr>
              <a:t>старины и современности.</a:t>
            </a:r>
            <a:endParaRPr lang="ru-RU" sz="1600" b="0" i="0" dirty="0">
              <a:effectLst/>
              <a:latin typeface="Geometria" panose="020B0503020204020204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1C9EF6-F1ED-476D-A2B3-C15166690B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59" y="3352221"/>
            <a:ext cx="468000" cy="46800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3D70B5F-18A4-4238-9D16-1FE9107EBE63}"/>
              </a:ext>
            </a:extLst>
          </p:cNvPr>
          <p:cNvSpPr/>
          <p:nvPr/>
        </p:nvSpPr>
        <p:spPr>
          <a:xfrm>
            <a:off x="8479657" y="4216489"/>
            <a:ext cx="3712343" cy="2280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>
                <a:latin typeface="Geometria" panose="020B0503020204020204"/>
              </a:rPr>
              <a:t>Цели проекта :</a:t>
            </a:r>
            <a:r>
              <a:rPr lang="ru-RU" dirty="0">
                <a:latin typeface="Geometria" panose="020B0503020204020204"/>
              </a:rPr>
              <a:t> </a:t>
            </a:r>
          </a:p>
          <a:p>
            <a:r>
              <a:rPr lang="ru-RU" sz="1600" dirty="0">
                <a:latin typeface="Geometria" panose="020B0503020204020204"/>
              </a:rPr>
              <a:t>реконструкция столовой для создания ресторанного комплекса</a:t>
            </a:r>
          </a:p>
          <a:p>
            <a:r>
              <a:rPr lang="ru-RU" sz="1600" dirty="0">
                <a:latin typeface="Geometria" panose="020B0503020204020204"/>
              </a:rPr>
              <a:t>ремонт и реставрация исторических элементов столовой </a:t>
            </a:r>
          </a:p>
          <a:p>
            <a:r>
              <a:rPr lang="ru-RU" sz="1600" dirty="0">
                <a:latin typeface="Geometria" panose="020B0503020204020204"/>
              </a:rPr>
              <a:t>создание интерьера в стиле </a:t>
            </a:r>
            <a:r>
              <a:rPr lang="en-US" sz="1600" dirty="0">
                <a:latin typeface="Geometria" panose="020B0503020204020204"/>
              </a:rPr>
              <a:t>XIX </a:t>
            </a:r>
            <a:r>
              <a:rPr lang="ru-RU" sz="1600" dirty="0">
                <a:latin typeface="Geometria" panose="020B0503020204020204"/>
              </a:rPr>
              <a:t>века</a:t>
            </a:r>
          </a:p>
          <a:p>
            <a:r>
              <a:rPr lang="ru-RU" sz="1600" dirty="0">
                <a:latin typeface="Geometria" panose="020B0503020204020204"/>
              </a:rPr>
              <a:t>закупка оборудования и мебели</a:t>
            </a:r>
          </a:p>
          <a:p>
            <a:r>
              <a:rPr lang="ru-RU" sz="1600" dirty="0">
                <a:latin typeface="Geometria" panose="020B0503020204020204"/>
              </a:rPr>
              <a:t>обучение персонала</a:t>
            </a:r>
          </a:p>
          <a:p>
            <a:r>
              <a:rPr lang="ru-RU" sz="1600" dirty="0">
                <a:latin typeface="Geometria" panose="020B0503020204020204"/>
              </a:rPr>
              <a:t>маркетинговые мероприятия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6E7DB1F-6364-4894-AB28-A7C4AEAE46DD}"/>
              </a:ext>
            </a:extLst>
          </p:cNvPr>
          <p:cNvSpPr/>
          <p:nvPr/>
        </p:nvSpPr>
        <p:spPr>
          <a:xfrm>
            <a:off x="8401016" y="4558630"/>
            <a:ext cx="108000" cy="108000"/>
          </a:xfrm>
          <a:prstGeom prst="ellipse">
            <a:avLst/>
          </a:prstGeom>
          <a:solidFill>
            <a:srgbClr val="04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B3D9F3E-AAC6-474A-B911-6D62C2F497F6}"/>
              </a:ext>
            </a:extLst>
          </p:cNvPr>
          <p:cNvSpPr/>
          <p:nvPr/>
        </p:nvSpPr>
        <p:spPr>
          <a:xfrm>
            <a:off x="8401016" y="5046480"/>
            <a:ext cx="108000" cy="108000"/>
          </a:xfrm>
          <a:prstGeom prst="ellipse">
            <a:avLst/>
          </a:prstGeom>
          <a:solidFill>
            <a:srgbClr val="04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761458E-B349-4062-8103-EF1183B85116}"/>
              </a:ext>
            </a:extLst>
          </p:cNvPr>
          <p:cNvSpPr/>
          <p:nvPr/>
        </p:nvSpPr>
        <p:spPr>
          <a:xfrm>
            <a:off x="8401016" y="5537850"/>
            <a:ext cx="108000" cy="108000"/>
          </a:xfrm>
          <a:prstGeom prst="ellipse">
            <a:avLst/>
          </a:prstGeom>
          <a:solidFill>
            <a:srgbClr val="04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6FC124E7-303B-468E-85DF-40831DEFB395}"/>
              </a:ext>
            </a:extLst>
          </p:cNvPr>
          <p:cNvSpPr/>
          <p:nvPr/>
        </p:nvSpPr>
        <p:spPr>
          <a:xfrm>
            <a:off x="8401016" y="6035136"/>
            <a:ext cx="108000" cy="108000"/>
          </a:xfrm>
          <a:prstGeom prst="ellipse">
            <a:avLst/>
          </a:prstGeom>
          <a:solidFill>
            <a:srgbClr val="04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5F948C7-6CF2-4DDE-B602-7C7EABA21D6C}"/>
              </a:ext>
            </a:extLst>
          </p:cNvPr>
          <p:cNvSpPr/>
          <p:nvPr/>
        </p:nvSpPr>
        <p:spPr>
          <a:xfrm>
            <a:off x="8401016" y="5786493"/>
            <a:ext cx="108000" cy="108000"/>
          </a:xfrm>
          <a:prstGeom prst="ellipse">
            <a:avLst/>
          </a:prstGeom>
          <a:solidFill>
            <a:srgbClr val="04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439803E5-33D6-4A1B-8C79-19CA444858C8}"/>
              </a:ext>
            </a:extLst>
          </p:cNvPr>
          <p:cNvSpPr/>
          <p:nvPr/>
        </p:nvSpPr>
        <p:spPr>
          <a:xfrm>
            <a:off x="8401016" y="6272740"/>
            <a:ext cx="108000" cy="108000"/>
          </a:xfrm>
          <a:prstGeom prst="ellipse">
            <a:avLst/>
          </a:prstGeom>
          <a:solidFill>
            <a:srgbClr val="04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59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676D84-EE06-484D-BB4E-BE7C665FB446}"/>
              </a:ext>
            </a:extLst>
          </p:cNvPr>
          <p:cNvSpPr txBox="1"/>
          <p:nvPr/>
        </p:nvSpPr>
        <p:spPr>
          <a:xfrm>
            <a:off x="0" y="1"/>
            <a:ext cx="12192000" cy="980584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97814">
                <a:schemeClr val="accent1">
                  <a:lumMod val="75000"/>
                </a:schemeClr>
              </a:gs>
              <a:gs pos="35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latin typeface="Geometria"/>
                <a:cs typeface="Times New Roman" panose="02020603050405020304" pitchFamily="18" charset="0"/>
              </a:rPr>
              <a:t>ИНВЕСТИЦИОННОЕ ПРЕДЛОЖЕНИЕ СТОЛОВАЯ СЕРЕДИНЫ </a:t>
            </a:r>
            <a:r>
              <a:rPr lang="en-US" dirty="0">
                <a:latin typeface="Geometria"/>
                <a:cs typeface="Times New Roman" panose="02020603050405020304" pitchFamily="18" charset="0"/>
              </a:rPr>
              <a:t>XIX </a:t>
            </a:r>
            <a:r>
              <a:rPr lang="ru-RU" dirty="0">
                <a:latin typeface="Geometria"/>
                <a:cs typeface="Times New Roman" panose="02020603050405020304" pitchFamily="18" charset="0"/>
              </a:rPr>
              <a:t>В. </a:t>
            </a:r>
          </a:p>
          <a:p>
            <a:r>
              <a:rPr lang="ru-RU" sz="1800" dirty="0">
                <a:latin typeface="Geometria" panose="020B0503020204020204"/>
              </a:rPr>
              <a:t>музей-усадьба П.П. Семенова-Тян-Шанского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2607" cy="980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A738E2-8D64-4434-A5F5-CE8B5CDACB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9781" r="20221" b="24593"/>
          <a:stretch/>
        </p:blipFill>
        <p:spPr>
          <a:xfrm>
            <a:off x="73152" y="1197864"/>
            <a:ext cx="7918704" cy="55869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708B76-F658-4CFA-9782-3A2D92AD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7"/>
          <a:stretch/>
        </p:blipFill>
        <p:spPr>
          <a:xfrm>
            <a:off x="8064862" y="1197864"/>
            <a:ext cx="4016105" cy="27934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984246-30E3-4F44-B8A1-088B4CB851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5"/>
          <a:stretch/>
        </p:blipFill>
        <p:spPr>
          <a:xfrm>
            <a:off x="8064861" y="4078224"/>
            <a:ext cx="4016106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4EF1F6-77AD-4AC3-A873-F6FEFF3F2C95}"/>
              </a:ext>
            </a:extLst>
          </p:cNvPr>
          <p:cNvSpPr txBox="1"/>
          <p:nvPr/>
        </p:nvSpPr>
        <p:spPr>
          <a:xfrm>
            <a:off x="0" y="1"/>
            <a:ext cx="12192000" cy="980584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97814">
                <a:schemeClr val="accent1">
                  <a:lumMod val="75000"/>
                </a:schemeClr>
              </a:gs>
              <a:gs pos="35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z="1800" dirty="0">
                <a:latin typeface="Geometria"/>
                <a:cs typeface="Times New Roman" panose="02020603050405020304" pitchFamily="18" charset="0"/>
              </a:rPr>
              <a:t>   </a:t>
            </a:r>
            <a:endParaRPr lang="ru-RU" dirty="0">
              <a:latin typeface="Geometria"/>
              <a:cs typeface="Times New Roman" panose="02020603050405020304" pitchFamily="18" charset="0"/>
            </a:endParaRPr>
          </a:p>
          <a:p>
            <a:r>
              <a:rPr lang="ru-RU" dirty="0">
                <a:latin typeface="Geometria" panose="020B0503020204020204"/>
              </a:rPr>
              <a:t>Музей-усадьба </a:t>
            </a:r>
          </a:p>
          <a:p>
            <a:r>
              <a:rPr lang="ru-RU" dirty="0">
                <a:latin typeface="Geometria" panose="020B0503020204020204"/>
              </a:rPr>
              <a:t>П.П. Семенова-Тян-Шанского</a:t>
            </a:r>
          </a:p>
          <a:p>
            <a:endParaRPr lang="ru-RU" dirty="0">
              <a:latin typeface="Geometri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6A35EF-3F23-4CB7-9EE9-DD6214E38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2607" cy="9805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9D8CE4-B1A3-4572-BB0D-5396880024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1344" r="-115" b="3681"/>
          <a:stretch/>
        </p:blipFill>
        <p:spPr>
          <a:xfrm>
            <a:off x="91440" y="1095103"/>
            <a:ext cx="7357872" cy="5662313"/>
          </a:xfrm>
          <a:prstGeom prst="rect">
            <a:avLst/>
          </a:prstGeom>
        </p:spPr>
      </p:pic>
      <p:pic>
        <p:nvPicPr>
          <p:cNvPr id="2050" name="Picture 2" descr="Логотип">
            <a:extLst>
              <a:ext uri="{FF2B5EF4-FFF2-40B4-BE49-F238E27FC236}">
                <a16:creationId xmlns:a16="http://schemas.microsoft.com/office/drawing/2014/main" id="{BDE755CC-41B5-48C5-894B-BD86B66F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399" y="940653"/>
            <a:ext cx="75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6D830A-B5CE-4FCA-BD86-354ACC3FC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819"/>
          <a:stretch/>
        </p:blipFill>
        <p:spPr>
          <a:xfrm>
            <a:off x="8419486" y="1122619"/>
            <a:ext cx="3681074" cy="576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30635F-5DA1-4142-8813-01F1EF1A7A61}"/>
              </a:ext>
            </a:extLst>
          </p:cNvPr>
          <p:cNvSpPr/>
          <p:nvPr/>
        </p:nvSpPr>
        <p:spPr>
          <a:xfrm>
            <a:off x="7529399" y="1982687"/>
            <a:ext cx="4662601" cy="2926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В Центральной России на границе Липецкой и Рязанской областей на берегу небольшой речки Рановы, несущей свои воды в Волгу среди русских полей, разделенных могучими оврагами, по склонам которых колышутся на ветру куртины ковыля, да кое-где встречающихся небольших массивов леса, рядом с маленькой деревушкой Рязанка стоит скромная усадьба, в которой родился и вырос первый европеец, исследовавший горную систему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Тянь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–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Шань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, положивший начало славной эпохе научного завоевания русскими учёными Центральной Азии – Петр Петрович Семенов-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Тян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–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Шанский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10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9463A8A6-B295-4CEC-9E9A-3162C0B8EA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80584"/>
            <a:ext cx="5069148" cy="4793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A2CE65-DAE4-40D3-A959-F16A5CFF2AB2}"/>
              </a:ext>
            </a:extLst>
          </p:cNvPr>
          <p:cNvSpPr txBox="1"/>
          <p:nvPr/>
        </p:nvSpPr>
        <p:spPr>
          <a:xfrm>
            <a:off x="0" y="1"/>
            <a:ext cx="12192000" cy="980584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97814">
                <a:schemeClr val="accent1">
                  <a:lumMod val="75000"/>
                </a:schemeClr>
              </a:gs>
              <a:gs pos="35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z="1800" dirty="0">
                <a:latin typeface="Geometria"/>
                <a:cs typeface="Times New Roman" panose="02020603050405020304" pitchFamily="18" charset="0"/>
              </a:rPr>
              <a:t>  </a:t>
            </a:r>
          </a:p>
          <a:p>
            <a:r>
              <a:rPr lang="ru-RU" dirty="0">
                <a:latin typeface="Geometria" panose="020B0503020204020204"/>
              </a:rPr>
              <a:t>Музей-усадьба </a:t>
            </a:r>
          </a:p>
          <a:p>
            <a:r>
              <a:rPr lang="ru-RU" dirty="0">
                <a:latin typeface="Geometria" panose="020B0503020204020204"/>
              </a:rPr>
              <a:t>П.П. Семенова-Тян-Шанского</a:t>
            </a:r>
          </a:p>
          <a:p>
            <a:endParaRPr lang="ru-RU" dirty="0">
              <a:latin typeface="Geometria"/>
              <a:cs typeface="Times New Roman" panose="02020603050405020304" pitchFamily="18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4D7BCB9-404A-4406-B19C-FABAFA77400A}"/>
              </a:ext>
            </a:extLst>
          </p:cNvPr>
          <p:cNvSpPr txBox="1"/>
          <p:nvPr/>
        </p:nvSpPr>
        <p:spPr>
          <a:xfrm>
            <a:off x="6319012" y="1200650"/>
            <a:ext cx="6466205" cy="3748462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20955">
              <a:spcBef>
                <a:spcPts val="1050"/>
              </a:spcBef>
            </a:pPr>
            <a:r>
              <a:rPr lang="ru-RU" sz="2800" b="1" spc="2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Музей с 1997 года</a:t>
            </a:r>
            <a:endParaRPr sz="2800" b="1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20955">
              <a:spcBef>
                <a:spcPts val="710"/>
              </a:spcBef>
            </a:pPr>
            <a:r>
              <a:rPr sz="2000" spc="-55" dirty="0">
                <a:latin typeface="Geometria" panose="020B0503020204020204"/>
                <a:cs typeface="Arial"/>
              </a:rPr>
              <a:t>областной</a:t>
            </a:r>
            <a:r>
              <a:rPr sz="2000" spc="-45" dirty="0">
                <a:latin typeface="Geometria" panose="020B0503020204020204"/>
                <a:cs typeface="Arial"/>
              </a:rPr>
              <a:t> </a:t>
            </a:r>
            <a:r>
              <a:rPr sz="2000" spc="-80" dirty="0">
                <a:latin typeface="Geometria" panose="020B0503020204020204"/>
                <a:cs typeface="Arial"/>
              </a:rPr>
              <a:t>статус</a:t>
            </a:r>
            <a:r>
              <a:rPr sz="2000" spc="-60" dirty="0">
                <a:latin typeface="Geometria" panose="020B0503020204020204"/>
                <a:cs typeface="Arial"/>
              </a:rPr>
              <a:t> </a:t>
            </a:r>
            <a:r>
              <a:rPr sz="2000" spc="-180" dirty="0">
                <a:latin typeface="Geometria" panose="020B0503020204020204"/>
                <a:cs typeface="Arial"/>
              </a:rPr>
              <a:t>с</a:t>
            </a:r>
            <a:r>
              <a:rPr sz="2000" spc="-20" dirty="0">
                <a:latin typeface="Geometria" panose="020B0503020204020204"/>
                <a:cs typeface="Arial"/>
              </a:rPr>
              <a:t> </a:t>
            </a:r>
            <a:r>
              <a:rPr lang="ru-RU" sz="2000" spc="-20" dirty="0">
                <a:latin typeface="Geometria" panose="020B0503020204020204"/>
                <a:cs typeface="Arial"/>
              </a:rPr>
              <a:t> </a:t>
            </a:r>
            <a:r>
              <a:rPr sz="2000" spc="105" dirty="0">
                <a:latin typeface="Geometria" panose="020B0503020204020204"/>
                <a:cs typeface="Arial"/>
              </a:rPr>
              <a:t>2</a:t>
            </a:r>
            <a:r>
              <a:rPr sz="2000" spc="114" dirty="0">
                <a:latin typeface="Geometria" panose="020B0503020204020204"/>
                <a:cs typeface="Arial"/>
              </a:rPr>
              <a:t>018</a:t>
            </a:r>
            <a:r>
              <a:rPr sz="2000" spc="-30" dirty="0">
                <a:latin typeface="Geometria" panose="020B0503020204020204"/>
                <a:cs typeface="Arial"/>
              </a:rPr>
              <a:t> </a:t>
            </a:r>
            <a:r>
              <a:rPr sz="2000" spc="5" dirty="0">
                <a:latin typeface="Geometria" panose="020B0503020204020204"/>
                <a:cs typeface="Arial"/>
              </a:rPr>
              <a:t>года</a:t>
            </a:r>
            <a:endParaRPr sz="2000" dirty="0">
              <a:latin typeface="Geometria" panose="020B0503020204020204"/>
              <a:cs typeface="Arial"/>
            </a:endParaRPr>
          </a:p>
          <a:p>
            <a:pPr>
              <a:spcBef>
                <a:spcPts val="25"/>
              </a:spcBef>
            </a:pPr>
            <a:endParaRPr sz="2000" dirty="0">
              <a:latin typeface="Geometria" panose="020B0503020204020204"/>
              <a:cs typeface="Arial"/>
            </a:endParaRPr>
          </a:p>
          <a:p>
            <a:pPr marL="20955"/>
            <a:r>
              <a:rPr sz="2800" b="1" spc="-7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Единственная</a:t>
            </a:r>
            <a:endParaRPr sz="2800" b="1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20955" marR="5080">
              <a:spcBef>
                <a:spcPts val="225"/>
              </a:spcBef>
            </a:pPr>
            <a:r>
              <a:rPr sz="2000" spc="-35" dirty="0" err="1">
                <a:latin typeface="Geometria" panose="020B0503020204020204"/>
                <a:cs typeface="Arial"/>
              </a:rPr>
              <a:t>историческая</a:t>
            </a:r>
            <a:r>
              <a:rPr sz="2000" spc="-35" dirty="0">
                <a:latin typeface="Geometria" panose="020B0503020204020204"/>
                <a:cs typeface="Arial"/>
              </a:rPr>
              <a:t> </a:t>
            </a:r>
            <a:r>
              <a:rPr sz="2000" spc="-25" dirty="0" err="1">
                <a:latin typeface="Geometria" panose="020B0503020204020204"/>
                <a:cs typeface="Arial"/>
              </a:rPr>
              <a:t>деревянная</a:t>
            </a:r>
            <a:r>
              <a:rPr sz="2000" spc="-20" dirty="0">
                <a:latin typeface="Geometria" panose="020B0503020204020204"/>
                <a:cs typeface="Arial"/>
              </a:rPr>
              <a:t> </a:t>
            </a:r>
            <a:r>
              <a:rPr sz="2000" spc="-25" dirty="0" err="1">
                <a:latin typeface="Geometria" panose="020B0503020204020204"/>
                <a:cs typeface="Arial"/>
              </a:rPr>
              <a:t>музеефицированная</a:t>
            </a:r>
            <a:r>
              <a:rPr sz="2000" spc="-65" dirty="0">
                <a:latin typeface="Geometria" panose="020B0503020204020204"/>
                <a:cs typeface="Arial"/>
              </a:rPr>
              <a:t> </a:t>
            </a:r>
            <a:endParaRPr lang="ru-RU" sz="2000" spc="-65" dirty="0">
              <a:latin typeface="Geometria" panose="020B0503020204020204"/>
              <a:cs typeface="Arial"/>
            </a:endParaRPr>
          </a:p>
          <a:p>
            <a:pPr marL="20955" marR="5080">
              <a:spcBef>
                <a:spcPts val="225"/>
              </a:spcBef>
            </a:pPr>
            <a:r>
              <a:rPr sz="2000" spc="-70" dirty="0" err="1">
                <a:latin typeface="Geometria" panose="020B0503020204020204"/>
                <a:cs typeface="Arial"/>
              </a:rPr>
              <a:t>усадьба</a:t>
            </a:r>
            <a:r>
              <a:rPr sz="2000" spc="-35" dirty="0">
                <a:latin typeface="Geometria" panose="020B0503020204020204"/>
                <a:cs typeface="Arial"/>
              </a:rPr>
              <a:t> </a:t>
            </a:r>
            <a:r>
              <a:rPr sz="2000" spc="-120" dirty="0">
                <a:latin typeface="Geometria" panose="020B0503020204020204"/>
                <a:cs typeface="Arial"/>
              </a:rPr>
              <a:t>в</a:t>
            </a:r>
            <a:r>
              <a:rPr sz="2000" spc="-35" dirty="0">
                <a:latin typeface="Geometria" panose="020B0503020204020204"/>
                <a:cs typeface="Arial"/>
              </a:rPr>
              <a:t> </a:t>
            </a:r>
            <a:r>
              <a:rPr sz="2000" spc="5" dirty="0">
                <a:latin typeface="Geometria" panose="020B0503020204020204"/>
                <a:cs typeface="Arial"/>
              </a:rPr>
              <a:t>регионе</a:t>
            </a:r>
            <a:endParaRPr sz="2000" dirty="0">
              <a:latin typeface="Geometria" panose="020B0503020204020204"/>
              <a:cs typeface="Arial"/>
            </a:endParaRPr>
          </a:p>
          <a:p>
            <a:pPr>
              <a:spcBef>
                <a:spcPts val="40"/>
              </a:spcBef>
            </a:pPr>
            <a:endParaRPr sz="2000" dirty="0">
              <a:latin typeface="Geometria" panose="020B0503020204020204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2800" b="1" spc="-3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Родина</a:t>
            </a:r>
            <a:endParaRPr sz="2800" b="1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12700" marR="465455">
              <a:spcBef>
                <a:spcPts val="130"/>
              </a:spcBef>
            </a:pPr>
            <a:r>
              <a:rPr sz="2000" spc="-15" dirty="0">
                <a:latin typeface="Geometria" panose="020B0503020204020204"/>
                <a:cs typeface="Arial"/>
              </a:rPr>
              <a:t>великого учёного, </a:t>
            </a:r>
            <a:r>
              <a:rPr sz="2000" spc="10" dirty="0">
                <a:latin typeface="Geometria" panose="020B0503020204020204"/>
                <a:cs typeface="Arial"/>
              </a:rPr>
              <a:t>географа </a:t>
            </a:r>
            <a:r>
              <a:rPr sz="2000" spc="-30" dirty="0">
                <a:latin typeface="Geometria" panose="020B0503020204020204"/>
                <a:cs typeface="Arial"/>
              </a:rPr>
              <a:t>и </a:t>
            </a:r>
            <a:r>
              <a:rPr sz="2000" spc="-20" dirty="0" err="1">
                <a:latin typeface="Geometria" panose="020B0503020204020204"/>
                <a:cs typeface="Arial"/>
              </a:rPr>
              <a:t>путешественника</a:t>
            </a:r>
            <a:r>
              <a:rPr sz="2000" spc="-55" dirty="0">
                <a:latin typeface="Geometria" panose="020B0503020204020204"/>
                <a:cs typeface="Arial"/>
              </a:rPr>
              <a:t> </a:t>
            </a:r>
            <a:r>
              <a:rPr sz="2000" spc="250" dirty="0">
                <a:latin typeface="Geometria" panose="020B0503020204020204"/>
                <a:cs typeface="Cambria"/>
              </a:rPr>
              <a:t>-</a:t>
            </a:r>
            <a:r>
              <a:rPr sz="2000" spc="120" dirty="0">
                <a:latin typeface="Geometria" panose="020B0503020204020204"/>
                <a:cs typeface="Cambria"/>
              </a:rPr>
              <a:t> </a:t>
            </a:r>
            <a:endParaRPr lang="ru-RU" sz="2000" spc="120" dirty="0">
              <a:latin typeface="Geometria" panose="020B0503020204020204"/>
              <a:cs typeface="Cambria"/>
            </a:endParaRPr>
          </a:p>
          <a:p>
            <a:pPr marL="12700" marR="465455">
              <a:spcBef>
                <a:spcPts val="130"/>
              </a:spcBef>
            </a:pPr>
            <a:r>
              <a:rPr sz="2000" b="1" spc="20" dirty="0" err="1">
                <a:latin typeface="Geometria" panose="020B0503020204020204"/>
                <a:cs typeface="Arial"/>
              </a:rPr>
              <a:t>Петра</a:t>
            </a:r>
            <a:r>
              <a:rPr sz="2000" b="1" spc="-40" dirty="0">
                <a:latin typeface="Geometria" panose="020B0503020204020204"/>
                <a:cs typeface="Arial"/>
              </a:rPr>
              <a:t> </a:t>
            </a:r>
            <a:r>
              <a:rPr sz="2000" b="1" spc="-15" dirty="0">
                <a:latin typeface="Geometria" panose="020B0503020204020204"/>
                <a:cs typeface="Arial"/>
              </a:rPr>
              <a:t>Петровича </a:t>
            </a:r>
            <a:r>
              <a:rPr sz="2000" b="1" spc="-705" dirty="0">
                <a:latin typeface="Geometria" panose="020B0503020204020204"/>
                <a:cs typeface="Arial"/>
              </a:rPr>
              <a:t> </a:t>
            </a:r>
            <a:r>
              <a:rPr sz="2000" b="1" spc="10" dirty="0">
                <a:latin typeface="Geometria" panose="020B0503020204020204"/>
                <a:cs typeface="Arial"/>
              </a:rPr>
              <a:t>Семёнова</a:t>
            </a:r>
            <a:r>
              <a:rPr sz="2000" b="1" spc="10" dirty="0">
                <a:latin typeface="Geometria" panose="020B0503020204020204"/>
                <a:cs typeface="Cambria"/>
              </a:rPr>
              <a:t>-</a:t>
            </a:r>
            <a:r>
              <a:rPr sz="2000" b="1" spc="10" dirty="0">
                <a:latin typeface="Geometria" panose="020B0503020204020204"/>
                <a:cs typeface="Arial"/>
              </a:rPr>
              <a:t>Тян</a:t>
            </a:r>
            <a:r>
              <a:rPr sz="2000" b="1" spc="10" dirty="0">
                <a:latin typeface="Geometria" panose="020B0503020204020204"/>
                <a:cs typeface="Cambria"/>
              </a:rPr>
              <a:t>-</a:t>
            </a:r>
            <a:r>
              <a:rPr sz="2000" b="1" spc="10" dirty="0">
                <a:latin typeface="Geometria" panose="020B0503020204020204"/>
                <a:cs typeface="Arial"/>
              </a:rPr>
              <a:t>Шанского</a:t>
            </a:r>
            <a:endParaRPr sz="2000" b="1" dirty="0">
              <a:latin typeface="Geometria" panose="020B0503020204020204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EE4B67E-70B9-4542-BBB7-82B6624188C0}"/>
              </a:ext>
            </a:extLst>
          </p:cNvPr>
          <p:cNvSpPr txBox="1"/>
          <p:nvPr/>
        </p:nvSpPr>
        <p:spPr>
          <a:xfrm>
            <a:off x="6319012" y="5068727"/>
            <a:ext cx="5727700" cy="1177245"/>
          </a:xfrm>
          <a:prstGeom prst="rect">
            <a:avLst/>
          </a:prstGeom>
        </p:spPr>
        <p:txBody>
          <a:bodyPr vert="horz" wrap="square" lIns="0" tIns="116840" rIns="0" bIns="0" rtlCol="0">
            <a:spAutoFit/>
          </a:bodyPr>
          <a:lstStyle/>
          <a:p>
            <a:pPr marL="12700">
              <a:spcBef>
                <a:spcPts val="920"/>
              </a:spcBef>
            </a:pPr>
            <a:r>
              <a:rPr sz="2800" b="1" spc="-12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Самый</a:t>
            </a:r>
            <a:r>
              <a:rPr sz="2800" b="1" spc="-9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2800" b="1" spc="-5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богатый</a:t>
            </a:r>
            <a:endParaRPr sz="2800" b="1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12700" marR="5080">
              <a:spcBef>
                <a:spcPts val="130"/>
              </a:spcBef>
            </a:pPr>
            <a:r>
              <a:rPr sz="2000" spc="-25" dirty="0">
                <a:latin typeface="Geometria" panose="020B0503020204020204"/>
                <a:cs typeface="Arial"/>
              </a:rPr>
              <a:t>по </a:t>
            </a:r>
            <a:r>
              <a:rPr sz="2000" spc="-80" dirty="0">
                <a:latin typeface="Geometria" panose="020B0503020204020204"/>
                <a:cs typeface="Arial"/>
              </a:rPr>
              <a:t>видовому </a:t>
            </a:r>
            <a:r>
              <a:rPr sz="2000" spc="-10" dirty="0">
                <a:latin typeface="Geometria" panose="020B0503020204020204"/>
                <a:cs typeface="Arial"/>
              </a:rPr>
              <a:t>разнообразию </a:t>
            </a:r>
            <a:r>
              <a:rPr sz="2000" spc="-25" dirty="0">
                <a:latin typeface="Geometria" panose="020B0503020204020204"/>
                <a:cs typeface="Arial"/>
              </a:rPr>
              <a:t>и один </a:t>
            </a:r>
            <a:r>
              <a:rPr sz="2000" spc="-710" dirty="0">
                <a:latin typeface="Geometria" panose="020B0503020204020204"/>
                <a:cs typeface="Arial"/>
              </a:rPr>
              <a:t> </a:t>
            </a:r>
            <a:r>
              <a:rPr sz="2000" spc="15" dirty="0">
                <a:latin typeface="Geometria" panose="020B0503020204020204"/>
                <a:cs typeface="Arial"/>
              </a:rPr>
              <a:t>из </a:t>
            </a:r>
            <a:r>
              <a:rPr sz="2000" spc="-30" dirty="0">
                <a:latin typeface="Geometria" panose="020B0503020204020204"/>
                <a:cs typeface="Arial"/>
              </a:rPr>
              <a:t>старейших </a:t>
            </a:r>
            <a:r>
              <a:rPr sz="2000" spc="-55" dirty="0">
                <a:latin typeface="Geometria" panose="020B0503020204020204"/>
                <a:cs typeface="Arial"/>
              </a:rPr>
              <a:t>усадебных </a:t>
            </a:r>
            <a:r>
              <a:rPr sz="2000" dirty="0" err="1">
                <a:latin typeface="Geometria" panose="020B0503020204020204"/>
                <a:cs typeface="Arial"/>
              </a:rPr>
              <a:t>парков</a:t>
            </a:r>
            <a:r>
              <a:rPr sz="2000" dirty="0">
                <a:latin typeface="Geometria" panose="020B0503020204020204"/>
                <a:cs typeface="Arial"/>
              </a:rPr>
              <a:t> </a:t>
            </a:r>
            <a:r>
              <a:rPr sz="2000" spc="25" dirty="0">
                <a:latin typeface="Geometria" panose="020B0503020204020204"/>
                <a:cs typeface="Arial"/>
              </a:rPr>
              <a:t>Липецкой</a:t>
            </a:r>
            <a:r>
              <a:rPr sz="2000" spc="-25" dirty="0">
                <a:latin typeface="Geometria" panose="020B0503020204020204"/>
                <a:cs typeface="Arial"/>
              </a:rPr>
              <a:t> </a:t>
            </a:r>
            <a:r>
              <a:rPr sz="2000" spc="-65" dirty="0">
                <a:latin typeface="Geometria" panose="020B0503020204020204"/>
                <a:cs typeface="Arial"/>
              </a:rPr>
              <a:t>области</a:t>
            </a:r>
            <a:endParaRPr sz="2000" dirty="0">
              <a:latin typeface="Geometria" panose="020B0503020204020204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50D6B0D-D8B9-4416-A1A1-D4F1233C5338}"/>
              </a:ext>
            </a:extLst>
          </p:cNvPr>
          <p:cNvSpPr txBox="1"/>
          <p:nvPr/>
        </p:nvSpPr>
        <p:spPr>
          <a:xfrm>
            <a:off x="1912406" y="5014866"/>
            <a:ext cx="368642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4000" b="1" spc="2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УСАДЬБА </a:t>
            </a:r>
            <a:r>
              <a:rPr sz="4000" b="1" spc="3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endParaRPr lang="ru-RU" sz="4000" b="1" spc="3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12700" marR="5080"/>
            <a:r>
              <a:rPr sz="4000" b="1" spc="9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РЯЗАНКА</a:t>
            </a:r>
            <a:r>
              <a:rPr sz="4000" b="1" spc="-7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4000" b="1" spc="530" dirty="0">
                <a:solidFill>
                  <a:srgbClr val="119A76"/>
                </a:solidFill>
                <a:latin typeface="Geometria" panose="020B0503020204020204"/>
                <a:cs typeface="Cambria"/>
              </a:rPr>
              <a:t>-</a:t>
            </a:r>
            <a:r>
              <a:rPr sz="4000" b="1" spc="240" dirty="0">
                <a:solidFill>
                  <a:srgbClr val="119A76"/>
                </a:solidFill>
                <a:latin typeface="Geometria" panose="020B0503020204020204"/>
                <a:cs typeface="Cambria"/>
              </a:rPr>
              <a:t> </a:t>
            </a:r>
            <a:r>
              <a:rPr sz="4000" b="1" spc="-14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ЭТО:</a:t>
            </a:r>
            <a:endParaRPr sz="40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F8D8A5-A59F-47C7-8601-DD4CF47BE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2607" cy="98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8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A2CE65-DAE4-40D3-A959-F16A5CFF2AB2}"/>
              </a:ext>
            </a:extLst>
          </p:cNvPr>
          <p:cNvSpPr txBox="1"/>
          <p:nvPr/>
        </p:nvSpPr>
        <p:spPr>
          <a:xfrm>
            <a:off x="0" y="1"/>
            <a:ext cx="12192000" cy="980584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97814">
                <a:schemeClr val="accent1">
                  <a:lumMod val="75000"/>
                </a:schemeClr>
              </a:gs>
              <a:gs pos="35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z="1800" dirty="0">
                <a:latin typeface="Geometria"/>
                <a:cs typeface="Times New Roman" panose="02020603050405020304" pitchFamily="18" charset="0"/>
              </a:rPr>
              <a:t>  </a:t>
            </a:r>
            <a:endParaRPr lang="ru-RU" dirty="0">
              <a:latin typeface="Geometria"/>
              <a:cs typeface="Times New Roman" panose="02020603050405020304" pitchFamily="18" charset="0"/>
            </a:endParaRPr>
          </a:p>
          <a:p>
            <a:r>
              <a:rPr lang="ru-RU" dirty="0">
                <a:latin typeface="Geometria" panose="020B0503020204020204"/>
              </a:rPr>
              <a:t>Музей-усадьба </a:t>
            </a:r>
          </a:p>
          <a:p>
            <a:r>
              <a:rPr lang="ru-RU" dirty="0">
                <a:latin typeface="Geometria" panose="020B0503020204020204"/>
              </a:rPr>
              <a:t>П.П. Семенова-Тян-Шанского</a:t>
            </a:r>
          </a:p>
          <a:p>
            <a:endParaRPr lang="ru-RU" dirty="0">
              <a:latin typeface="Geometria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F8D8A5-A59F-47C7-8601-DD4CF47BE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2607" cy="980584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D317F289-CB62-49F3-88ED-E09EF25A101C}"/>
              </a:ext>
            </a:extLst>
          </p:cNvPr>
          <p:cNvPicPr/>
          <p:nvPr/>
        </p:nvPicPr>
        <p:blipFill rotWithShape="1">
          <a:blip r:embed="rId4" cstate="print"/>
          <a:srcRect t="15567"/>
          <a:stretch/>
        </p:blipFill>
        <p:spPr>
          <a:xfrm>
            <a:off x="0" y="980584"/>
            <a:ext cx="12192000" cy="5877416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A12956D0-132B-443B-983F-D4452655901B}"/>
              </a:ext>
            </a:extLst>
          </p:cNvPr>
          <p:cNvSpPr txBox="1"/>
          <p:nvPr/>
        </p:nvSpPr>
        <p:spPr>
          <a:xfrm>
            <a:off x="386807" y="1518620"/>
            <a:ext cx="1955800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spc="-8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11</a:t>
            </a:r>
            <a:endParaRPr sz="2800" b="1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2800" spc="-4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памятни</a:t>
            </a:r>
            <a:r>
              <a:rPr sz="2800" spc="-1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ков  </a:t>
            </a:r>
            <a:r>
              <a:rPr sz="2800" spc="-2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природы</a:t>
            </a:r>
            <a:endParaRPr sz="2800" dirty="0">
              <a:solidFill>
                <a:srgbClr val="119A76"/>
              </a:solidFill>
              <a:latin typeface="Geometria" panose="020B0503020204020204"/>
              <a:cs typeface="Microsoft Sans Serif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0357AA71-F002-40EE-B0C4-1853947F5E26}"/>
              </a:ext>
            </a:extLst>
          </p:cNvPr>
          <p:cNvSpPr txBox="1"/>
          <p:nvPr/>
        </p:nvSpPr>
        <p:spPr>
          <a:xfrm>
            <a:off x="2871516" y="1734064"/>
            <a:ext cx="293052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119A76"/>
                </a:solidFill>
                <a:latin typeface="Geometria" panose="020B0503020204020204"/>
                <a:cs typeface="Arial"/>
              </a:rPr>
              <a:t>20</a:t>
            </a:r>
          </a:p>
          <a:p>
            <a:pPr marL="12700" algn="ctr">
              <a:lnSpc>
                <a:spcPct val="100000"/>
              </a:lnSpc>
            </a:pPr>
            <a:r>
              <a:rPr sz="2800" spc="-4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объектов</a:t>
            </a:r>
            <a:r>
              <a:rPr sz="2800" spc="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 </a:t>
            </a:r>
            <a:r>
              <a:rPr sz="2800" spc="-5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показов</a:t>
            </a:r>
            <a:endParaRPr sz="2800" dirty="0">
              <a:solidFill>
                <a:srgbClr val="119A76"/>
              </a:solidFill>
              <a:latin typeface="Geometria" panose="020B0503020204020204"/>
              <a:cs typeface="Microsoft Sans Serif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71FEC0A7-9115-4CCB-9589-E7E8CB1B6111}"/>
              </a:ext>
            </a:extLst>
          </p:cNvPr>
          <p:cNvSpPr txBox="1"/>
          <p:nvPr/>
        </p:nvSpPr>
        <p:spPr>
          <a:xfrm>
            <a:off x="6330950" y="1729181"/>
            <a:ext cx="240538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5</a:t>
            </a:r>
            <a:endParaRPr sz="2800" b="1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2800" spc="-8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э</a:t>
            </a:r>
            <a:r>
              <a:rPr sz="2800" spc="-4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к</a:t>
            </a:r>
            <a:r>
              <a:rPr sz="2800" spc="-3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ома</a:t>
            </a:r>
            <a:r>
              <a:rPr sz="2800" spc="-1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рш</a:t>
            </a:r>
            <a:r>
              <a:rPr sz="2800" spc="-3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р</a:t>
            </a:r>
            <a:r>
              <a:rPr sz="2800" spc="-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у</a:t>
            </a:r>
            <a:r>
              <a:rPr sz="2800" spc="-3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т</a:t>
            </a:r>
            <a:r>
              <a:rPr sz="2800" spc="-1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ов</a:t>
            </a:r>
            <a:endParaRPr sz="2800" dirty="0">
              <a:solidFill>
                <a:srgbClr val="119A76"/>
              </a:solidFill>
              <a:latin typeface="Geometria" panose="020B0503020204020204"/>
              <a:cs typeface="Microsoft Sans Serif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CAB50AF8-E024-4CC2-BF02-F16B1F06071E}"/>
              </a:ext>
            </a:extLst>
          </p:cNvPr>
          <p:cNvSpPr txBox="1"/>
          <p:nvPr/>
        </p:nvSpPr>
        <p:spPr>
          <a:xfrm>
            <a:off x="9320484" y="1729181"/>
            <a:ext cx="2193336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16</a:t>
            </a:r>
            <a:r>
              <a:rPr sz="2800" b="1" spc="-4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2800" b="1" spc="-5" dirty="0" err="1">
                <a:solidFill>
                  <a:srgbClr val="119A76"/>
                </a:solidFill>
                <a:latin typeface="Geometria" panose="020B0503020204020204"/>
                <a:cs typeface="Arial"/>
              </a:rPr>
              <a:t>км</a:t>
            </a:r>
            <a:endParaRPr sz="2800" b="1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2800" spc="-8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э</a:t>
            </a:r>
            <a:r>
              <a:rPr sz="2800" spc="-4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к</a:t>
            </a:r>
            <a:r>
              <a:rPr sz="2800" spc="-6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о</a:t>
            </a:r>
            <a:r>
              <a:rPr sz="2800" spc="-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т</a:t>
            </a:r>
            <a:r>
              <a:rPr sz="280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р</a:t>
            </a:r>
            <a:r>
              <a:rPr sz="2800" spc="-3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оп</a:t>
            </a:r>
            <a:endParaRPr sz="2800" dirty="0">
              <a:solidFill>
                <a:srgbClr val="119A76"/>
              </a:solidFill>
              <a:latin typeface="Geometria" panose="020B0503020204020204"/>
              <a:cs typeface="Microsoft Sans Serif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D7C8141A-AB59-427F-B4EC-132548201666}"/>
              </a:ext>
            </a:extLst>
          </p:cNvPr>
          <p:cNvSpPr txBox="1"/>
          <p:nvPr/>
        </p:nvSpPr>
        <p:spPr>
          <a:xfrm>
            <a:off x="720572" y="3479872"/>
            <a:ext cx="145224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3</a:t>
            </a:r>
            <a:endParaRPr sz="2800" b="1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2800" spc="-21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У</a:t>
            </a:r>
            <a:r>
              <a:rPr sz="2800" spc="-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с</a:t>
            </a:r>
            <a:r>
              <a:rPr sz="280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а</a:t>
            </a:r>
            <a:r>
              <a:rPr sz="2800" spc="-1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дь</a:t>
            </a:r>
            <a:r>
              <a:rPr sz="2800" spc="-1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б</a:t>
            </a:r>
            <a:r>
              <a:rPr sz="2800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ы</a:t>
            </a: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2122511-BDE5-435C-A973-EA42F87D0076}"/>
              </a:ext>
            </a:extLst>
          </p:cNvPr>
          <p:cNvSpPr txBox="1"/>
          <p:nvPr/>
        </p:nvSpPr>
        <p:spPr>
          <a:xfrm>
            <a:off x="9396730" y="3266512"/>
            <a:ext cx="211709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10</a:t>
            </a:r>
            <a:r>
              <a:rPr sz="2800" b="1" spc="-9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2800" spc="-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видовых </a:t>
            </a:r>
            <a:r>
              <a:rPr sz="2800" spc="-77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2800" spc="-1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панорамных </a:t>
            </a:r>
            <a:r>
              <a:rPr sz="2800" spc="-73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 </a:t>
            </a:r>
            <a:r>
              <a:rPr sz="2800" spc="-65" dirty="0">
                <a:solidFill>
                  <a:srgbClr val="119A76"/>
                </a:solidFill>
                <a:latin typeface="Geometria" panose="020B0503020204020204"/>
                <a:cs typeface="Microsoft Sans Serif"/>
              </a:rPr>
              <a:t>точек</a:t>
            </a:r>
            <a:endParaRPr sz="2800" dirty="0">
              <a:solidFill>
                <a:srgbClr val="119A76"/>
              </a:solidFill>
              <a:latin typeface="Geometria" panose="020B0503020204020204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569339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0BD9CA3-AC8F-4235-8FC8-00033F51C08A}"/>
              </a:ext>
            </a:extLst>
          </p:cNvPr>
          <p:cNvSpPr/>
          <p:nvPr/>
        </p:nvSpPr>
        <p:spPr>
          <a:xfrm>
            <a:off x="1514840" y="3906493"/>
            <a:ext cx="2326791" cy="199315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C81-B836-4C62-8610-478B990AA0B0}"/>
              </a:ext>
            </a:extLst>
          </p:cNvPr>
          <p:cNvSpPr txBox="1"/>
          <p:nvPr/>
        </p:nvSpPr>
        <p:spPr>
          <a:xfrm>
            <a:off x="0" y="1"/>
            <a:ext cx="12192000" cy="980584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97814">
                <a:schemeClr val="accent1">
                  <a:lumMod val="75000"/>
                </a:schemeClr>
              </a:gs>
              <a:gs pos="35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z="1800" dirty="0">
                <a:latin typeface="Geometria"/>
                <a:cs typeface="Times New Roman" panose="02020603050405020304" pitchFamily="18" charset="0"/>
              </a:rPr>
              <a:t>  </a:t>
            </a:r>
          </a:p>
          <a:p>
            <a:r>
              <a:rPr lang="ru-RU" dirty="0">
                <a:latin typeface="Geometria" panose="020B0503020204020204"/>
              </a:rPr>
              <a:t>Музей-усадьба </a:t>
            </a:r>
          </a:p>
          <a:p>
            <a:r>
              <a:rPr lang="ru-RU" dirty="0">
                <a:latin typeface="Geometria" panose="020B0503020204020204"/>
              </a:rPr>
              <a:t>П.П. Семенова-Тян-Шанского</a:t>
            </a:r>
          </a:p>
          <a:p>
            <a:endParaRPr lang="ru-RU" dirty="0">
              <a:latin typeface="Geometri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06C564-D493-47BF-AA6B-9B85954D0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2607" cy="980584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0EBA5395-4C12-46BA-BB63-EF04F2E8EA4E}"/>
              </a:ext>
            </a:extLst>
          </p:cNvPr>
          <p:cNvSpPr txBox="1"/>
          <p:nvPr/>
        </p:nvSpPr>
        <p:spPr>
          <a:xfrm>
            <a:off x="591035" y="1194298"/>
            <a:ext cx="5030470" cy="907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4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Увеличение </a:t>
            </a:r>
            <a:r>
              <a:rPr sz="2800" b="1" spc="-15" dirty="0" err="1">
                <a:solidFill>
                  <a:srgbClr val="119A76"/>
                </a:solidFill>
                <a:latin typeface="Geometria" panose="020B0503020204020204"/>
                <a:cs typeface="Arial"/>
              </a:rPr>
              <a:t>турпотока</a:t>
            </a:r>
            <a:r>
              <a:rPr sz="2800" b="1" spc="-2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2800" b="1" spc="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на</a:t>
            </a:r>
            <a:r>
              <a:rPr sz="2800" b="1" spc="-3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2800" b="1" spc="11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305%</a:t>
            </a:r>
            <a:endParaRPr sz="28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b="1" spc="2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*по</a:t>
            </a:r>
            <a:r>
              <a:rPr b="1" spc="-1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b="1" spc="-6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ср</a:t>
            </a:r>
            <a:r>
              <a:rPr b="1" spc="-4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а</a:t>
            </a:r>
            <a:r>
              <a:rPr b="1" spc="-6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в</a:t>
            </a:r>
            <a:r>
              <a:rPr b="1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н</a:t>
            </a:r>
            <a:r>
              <a:rPr b="1" spc="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е</a:t>
            </a:r>
            <a:r>
              <a:rPr b="1" spc="-3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нию</a:t>
            </a:r>
            <a:r>
              <a:rPr b="1" spc="-2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b="1" spc="-13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с</a:t>
            </a:r>
            <a:r>
              <a:rPr b="1" spc="-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b="1" spc="5" dirty="0">
                <a:solidFill>
                  <a:srgbClr val="119A76"/>
                </a:solidFill>
                <a:latin typeface="Geometria" panose="020B0503020204020204"/>
                <a:cs typeface="Cambria"/>
              </a:rPr>
              <a:t>202</a:t>
            </a:r>
            <a:r>
              <a:rPr b="1" spc="10" dirty="0">
                <a:solidFill>
                  <a:srgbClr val="119A76"/>
                </a:solidFill>
                <a:latin typeface="Geometria" panose="020B0503020204020204"/>
                <a:cs typeface="Cambria"/>
              </a:rPr>
              <a:t>1</a:t>
            </a:r>
            <a:r>
              <a:rPr b="1" spc="114" dirty="0">
                <a:solidFill>
                  <a:srgbClr val="119A76"/>
                </a:solidFill>
                <a:latin typeface="Geometria" panose="020B0503020204020204"/>
                <a:cs typeface="Cambria"/>
              </a:rPr>
              <a:t> </a:t>
            </a:r>
            <a:r>
              <a:rPr b="1" spc="-3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годом</a:t>
            </a:r>
            <a:endParaRPr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913022FD-C382-4B2F-9417-B00A971BBEF3}"/>
              </a:ext>
            </a:extLst>
          </p:cNvPr>
          <p:cNvSpPr txBox="1"/>
          <p:nvPr/>
        </p:nvSpPr>
        <p:spPr>
          <a:xfrm>
            <a:off x="1369650" y="4199311"/>
            <a:ext cx="2592705" cy="13805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200" b="1" spc="20" dirty="0">
                <a:solidFill>
                  <a:srgbClr val="FFFFFF"/>
                </a:solidFill>
                <a:latin typeface="Geometria" panose="020B0503020204020204"/>
                <a:cs typeface="Cambria"/>
              </a:rPr>
              <a:t>10</a:t>
            </a:r>
            <a:r>
              <a:rPr sz="3200" b="1" spc="80" dirty="0">
                <a:solidFill>
                  <a:srgbClr val="FFFFFF"/>
                </a:solidFill>
                <a:latin typeface="Geometria" panose="020B0503020204020204"/>
                <a:cs typeface="Cambria"/>
              </a:rPr>
              <a:t> </a:t>
            </a:r>
            <a:r>
              <a:rPr sz="3200" b="1" spc="20" dirty="0">
                <a:solidFill>
                  <a:srgbClr val="FFFFFF"/>
                </a:solidFill>
                <a:latin typeface="Geometria" panose="020B0503020204020204"/>
                <a:cs typeface="Cambria"/>
              </a:rPr>
              <a:t>000</a:t>
            </a:r>
            <a:r>
              <a:rPr sz="3200" b="1" spc="85" dirty="0">
                <a:solidFill>
                  <a:srgbClr val="FFFFFF"/>
                </a:solidFill>
                <a:latin typeface="Geometria" panose="020B0503020204020204"/>
                <a:cs typeface="Cambria"/>
              </a:rPr>
              <a:t> </a:t>
            </a:r>
            <a:r>
              <a:rPr sz="2800" b="1" spc="-35" dirty="0" err="1">
                <a:solidFill>
                  <a:srgbClr val="FFFFFF"/>
                </a:solidFill>
                <a:latin typeface="Geometria" panose="020B0503020204020204"/>
                <a:cs typeface="Arial"/>
              </a:rPr>
              <a:t>посетителей</a:t>
            </a:r>
            <a:endParaRPr lang="ru-RU" sz="2800" b="1" spc="-35" dirty="0">
              <a:solidFill>
                <a:srgbClr val="FFFFFF"/>
              </a:solidFill>
              <a:latin typeface="Geometria" panose="020B0503020204020204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35" dirty="0">
                <a:solidFill>
                  <a:srgbClr val="FFFFFF"/>
                </a:solidFill>
                <a:latin typeface="Geometria" panose="020B0503020204020204"/>
                <a:cs typeface="Arial"/>
              </a:rPr>
              <a:t>в год</a:t>
            </a:r>
            <a:endParaRPr sz="2800" dirty="0">
              <a:latin typeface="Geometria" panose="020B0503020204020204"/>
              <a:cs typeface="Arial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5E2B0BF-5B7D-49A1-A55A-EB75E6DA511D}"/>
              </a:ext>
            </a:extLst>
          </p:cNvPr>
          <p:cNvSpPr txBox="1">
            <a:spLocks/>
          </p:cNvSpPr>
          <p:nvPr/>
        </p:nvSpPr>
        <p:spPr>
          <a:xfrm>
            <a:off x="6697436" y="1198372"/>
            <a:ext cx="380936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20" dirty="0">
                <a:solidFill>
                  <a:srgbClr val="119A76"/>
                </a:solidFill>
                <a:latin typeface="Geometria" panose="020B0503020204020204"/>
              </a:rPr>
              <a:t>География</a:t>
            </a:r>
            <a:r>
              <a:rPr lang="ru-RU" sz="2800" b="1" spc="-60" dirty="0">
                <a:solidFill>
                  <a:srgbClr val="119A76"/>
                </a:solidFill>
                <a:latin typeface="Geometria" panose="020B0503020204020204"/>
              </a:rPr>
              <a:t> </a:t>
            </a:r>
            <a:r>
              <a:rPr lang="ru-RU" sz="2800" b="1" spc="-50" dirty="0">
                <a:solidFill>
                  <a:srgbClr val="119A76"/>
                </a:solidFill>
                <a:latin typeface="Geometria" panose="020B0503020204020204"/>
              </a:rPr>
              <a:t>посетителей</a:t>
            </a:r>
            <a:endParaRPr lang="ru-RU" sz="2800" b="1" dirty="0">
              <a:solidFill>
                <a:srgbClr val="119A76"/>
              </a:solidFill>
              <a:latin typeface="Geometria" panose="020B0503020204020204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776F858D-8A56-4235-BF29-B2B99B3FB515}"/>
              </a:ext>
            </a:extLst>
          </p:cNvPr>
          <p:cNvSpPr txBox="1"/>
          <p:nvPr/>
        </p:nvSpPr>
        <p:spPr>
          <a:xfrm>
            <a:off x="8104562" y="1723314"/>
            <a:ext cx="1714500" cy="5575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0400" marR="5080" indent="-648335">
              <a:lnSpc>
                <a:spcPct val="113599"/>
              </a:lnSpc>
              <a:spcBef>
                <a:spcPts val="95"/>
              </a:spcBef>
            </a:pP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Тульская</a:t>
            </a:r>
            <a:r>
              <a:rPr sz="1600" b="1" spc="-7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область </a:t>
            </a:r>
            <a:r>
              <a:rPr sz="1600" b="1" spc="-39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4.9%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0985D068-F86E-4DB7-A2FF-0C8BFD217F5B}"/>
              </a:ext>
            </a:extLst>
          </p:cNvPr>
          <p:cNvSpPr txBox="1"/>
          <p:nvPr/>
        </p:nvSpPr>
        <p:spPr>
          <a:xfrm>
            <a:off x="9677483" y="2407073"/>
            <a:ext cx="2132965" cy="577081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600" b="1" spc="5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Воронежская</a:t>
            </a:r>
            <a:r>
              <a:rPr sz="1600" b="1" spc="-7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область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29209" algn="ctr">
              <a:lnSpc>
                <a:spcPct val="100000"/>
              </a:lnSpc>
              <a:spcBef>
                <a:spcPts val="270"/>
              </a:spcBef>
            </a:pPr>
            <a:r>
              <a:rPr sz="1600" b="1" spc="2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9.8%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3F7FAEE-7B5D-4541-8282-266F651F2200}"/>
              </a:ext>
            </a:extLst>
          </p:cNvPr>
          <p:cNvSpPr txBox="1"/>
          <p:nvPr/>
        </p:nvSpPr>
        <p:spPr>
          <a:xfrm>
            <a:off x="6159300" y="2133151"/>
            <a:ext cx="1649095" cy="562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5945" marR="5080" indent="-563880">
              <a:lnSpc>
                <a:spcPct val="115199"/>
              </a:lnSpc>
              <a:spcBef>
                <a:spcPts val="100"/>
              </a:spcBef>
            </a:pPr>
            <a:r>
              <a:rPr sz="1600" b="1" spc="5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Санкт</a:t>
            </a:r>
            <a:r>
              <a:rPr sz="1600" b="1" spc="-2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-</a:t>
            </a:r>
            <a:r>
              <a:rPr sz="1600" b="1" spc="4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П</a:t>
            </a:r>
            <a:r>
              <a:rPr sz="1600" b="1" spc="2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е</a:t>
            </a:r>
            <a:r>
              <a:rPr sz="1600" b="1" spc="6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т</a:t>
            </a:r>
            <a:r>
              <a:rPr sz="1600" b="1" spc="6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е</a:t>
            </a:r>
            <a:r>
              <a:rPr sz="1600" b="1" spc="3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р</a:t>
            </a:r>
            <a:r>
              <a:rPr sz="1600" b="1" spc="2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бург 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12.2%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3B2680A6-B32E-48E6-B9C8-F10CC3210861}"/>
              </a:ext>
            </a:extLst>
          </p:cNvPr>
          <p:cNvSpPr txBox="1"/>
          <p:nvPr/>
        </p:nvSpPr>
        <p:spPr>
          <a:xfrm>
            <a:off x="10360025" y="3518518"/>
            <a:ext cx="1831975" cy="558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8185" marR="5080" indent="-706120">
              <a:lnSpc>
                <a:spcPct val="113500"/>
              </a:lnSpc>
              <a:spcBef>
                <a:spcPts val="100"/>
              </a:spcBef>
            </a:pPr>
            <a:r>
              <a:rPr sz="1600" b="1" spc="4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Рязанская</a:t>
            </a:r>
            <a:r>
              <a:rPr sz="1600" b="1" spc="-6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область </a:t>
            </a:r>
            <a:r>
              <a:rPr sz="1600" b="1" spc="-38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7.3%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41DF9F37-C43E-4EC9-910C-328EBBAEA65D}"/>
              </a:ext>
            </a:extLst>
          </p:cNvPr>
          <p:cNvSpPr txBox="1"/>
          <p:nvPr/>
        </p:nvSpPr>
        <p:spPr>
          <a:xfrm>
            <a:off x="4929379" y="2984154"/>
            <a:ext cx="1991360" cy="56105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1600" b="1" spc="3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Тамбовская</a:t>
            </a:r>
            <a:r>
              <a:rPr sz="1600" b="1" spc="-6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область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33655" algn="ctr">
              <a:lnSpc>
                <a:spcPct val="100000"/>
              </a:lnSpc>
              <a:spcBef>
                <a:spcPts val="235"/>
              </a:spcBef>
            </a:pP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4.9%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B7C0FDEA-3B13-4A3C-AF8C-CC47E9492053}"/>
              </a:ext>
            </a:extLst>
          </p:cNvPr>
          <p:cNvSpPr txBox="1"/>
          <p:nvPr/>
        </p:nvSpPr>
        <p:spPr>
          <a:xfrm>
            <a:off x="4696551" y="4367018"/>
            <a:ext cx="2000885" cy="577081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600" b="1" spc="5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Московская</a:t>
            </a:r>
            <a:r>
              <a:rPr sz="1600" b="1" spc="-5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область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  <a:p>
            <a:pPr marL="34925" algn="ctr">
              <a:lnSpc>
                <a:spcPct val="100000"/>
              </a:lnSpc>
              <a:spcBef>
                <a:spcPts val="270"/>
              </a:spcBef>
            </a:pP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14.6%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893F75E7-BFB7-494F-86D1-D2BE3373D688}"/>
              </a:ext>
            </a:extLst>
          </p:cNvPr>
          <p:cNvSpPr txBox="1"/>
          <p:nvPr/>
        </p:nvSpPr>
        <p:spPr>
          <a:xfrm>
            <a:off x="10007684" y="5298586"/>
            <a:ext cx="1802764" cy="562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2780" marR="5080" indent="-640080">
              <a:lnSpc>
                <a:spcPct val="115199"/>
              </a:lnSpc>
              <a:spcBef>
                <a:spcPts val="100"/>
              </a:spcBef>
            </a:pPr>
            <a:r>
              <a:rPr sz="1600" b="1" spc="8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Липецкая</a:t>
            </a:r>
            <a:r>
              <a:rPr sz="1600" b="1" spc="-8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область </a:t>
            </a:r>
            <a:r>
              <a:rPr sz="1600" b="1" spc="-39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24.4%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9888B3B6-E1CD-41BF-8A1E-7B5F9C4AF0B2}"/>
              </a:ext>
            </a:extLst>
          </p:cNvPr>
          <p:cNvSpPr txBox="1"/>
          <p:nvPr/>
        </p:nvSpPr>
        <p:spPr>
          <a:xfrm>
            <a:off x="5118001" y="5484681"/>
            <a:ext cx="2171700" cy="562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7094" marR="5080" indent="-875030">
              <a:lnSpc>
                <a:spcPct val="115199"/>
              </a:lnSpc>
              <a:spcBef>
                <a:spcPts val="100"/>
              </a:spcBef>
            </a:pPr>
            <a:r>
              <a:rPr sz="1600" b="1" spc="2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Белгородская</a:t>
            </a:r>
            <a:r>
              <a:rPr sz="1600" b="1" spc="-10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область </a:t>
            </a:r>
            <a:r>
              <a:rPr sz="1600" b="1" spc="-38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4.9%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9114DDE-35DB-4495-AE97-A9105E8024DB}"/>
              </a:ext>
            </a:extLst>
          </p:cNvPr>
          <p:cNvSpPr txBox="1"/>
          <p:nvPr/>
        </p:nvSpPr>
        <p:spPr>
          <a:xfrm>
            <a:off x="7144282" y="6071152"/>
            <a:ext cx="1885950" cy="562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4220" marR="5080" indent="-731520">
              <a:lnSpc>
                <a:spcPct val="115199"/>
              </a:lnSpc>
              <a:spcBef>
                <a:spcPts val="100"/>
              </a:spcBef>
            </a:pPr>
            <a:r>
              <a:rPr sz="1600" b="1" spc="3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Орловская</a:t>
            </a:r>
            <a:r>
              <a:rPr sz="1600" b="1" spc="-70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область </a:t>
            </a:r>
            <a:r>
              <a:rPr sz="1600" b="1" spc="-38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 </a:t>
            </a:r>
            <a:r>
              <a:rPr sz="1600" b="1" spc="15" dirty="0">
                <a:solidFill>
                  <a:srgbClr val="119A76"/>
                </a:solidFill>
                <a:latin typeface="Geometria" panose="020B0503020204020204"/>
                <a:cs typeface="Arial"/>
              </a:rPr>
              <a:t>4.9%</a:t>
            </a:r>
            <a:endParaRPr sz="1600" dirty="0">
              <a:solidFill>
                <a:srgbClr val="119A76"/>
              </a:solidFill>
              <a:latin typeface="Geometria" panose="020B0503020204020204"/>
              <a:cs typeface="Arial"/>
            </a:endParaRP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6B5BB6E9-AE97-4A41-A7D9-15978A4B68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41440"/>
              </p:ext>
            </p:extLst>
          </p:nvPr>
        </p:nvGraphicFramePr>
        <p:xfrm>
          <a:off x="5769588" y="2103435"/>
          <a:ext cx="5200651" cy="38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C495530-F9CC-4487-A886-C149C4EDD9E2}"/>
              </a:ext>
            </a:extLst>
          </p:cNvPr>
          <p:cNvSpPr/>
          <p:nvPr/>
        </p:nvSpPr>
        <p:spPr>
          <a:xfrm>
            <a:off x="1514840" y="2636078"/>
            <a:ext cx="2326791" cy="117239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7AC455AA-7E53-420C-B36F-9BBAF8750824}"/>
              </a:ext>
            </a:extLst>
          </p:cNvPr>
          <p:cNvSpPr txBox="1"/>
          <p:nvPr/>
        </p:nvSpPr>
        <p:spPr>
          <a:xfrm>
            <a:off x="2205916" y="2969320"/>
            <a:ext cx="107315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130" dirty="0">
                <a:solidFill>
                  <a:schemeClr val="bg1"/>
                </a:solidFill>
                <a:latin typeface="Geometria" panose="020B0503020204020204"/>
                <a:cs typeface="Arial"/>
              </a:rPr>
              <a:t>305%</a:t>
            </a:r>
            <a:endParaRPr sz="3200" dirty="0">
              <a:solidFill>
                <a:schemeClr val="bg1"/>
              </a:solidFill>
              <a:latin typeface="Geometria" panose="020B0503020204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23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>
            <a:extLst>
              <a:ext uri="{FF2B5EF4-FFF2-40B4-BE49-F238E27FC236}">
                <a16:creationId xmlns:a16="http://schemas.microsoft.com/office/drawing/2014/main" id="{6A61605A-0FB8-45E7-A2EB-3F64C43DD5BD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039"/>
          <a:stretch/>
        </p:blipFill>
        <p:spPr>
          <a:xfrm>
            <a:off x="2743200" y="1709855"/>
            <a:ext cx="7370064" cy="4950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681F2-6713-44A2-89CE-2BAF9A41470C}"/>
              </a:ext>
            </a:extLst>
          </p:cNvPr>
          <p:cNvSpPr txBox="1"/>
          <p:nvPr/>
        </p:nvSpPr>
        <p:spPr>
          <a:xfrm>
            <a:off x="0" y="1"/>
            <a:ext cx="12192000" cy="980584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97814">
                <a:schemeClr val="accent1">
                  <a:lumMod val="75000"/>
                </a:schemeClr>
              </a:gs>
              <a:gs pos="35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z="1800" dirty="0">
                <a:latin typeface="Geometria"/>
                <a:cs typeface="Times New Roman" panose="02020603050405020304" pitchFamily="18" charset="0"/>
              </a:rPr>
              <a:t>  </a:t>
            </a:r>
          </a:p>
          <a:p>
            <a:r>
              <a:rPr lang="ru-RU" sz="1800" dirty="0">
                <a:latin typeface="Geometria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Geometria" panose="020B0503020204020204"/>
              </a:rPr>
              <a:t>Музей-усадьба </a:t>
            </a:r>
          </a:p>
          <a:p>
            <a:r>
              <a:rPr lang="ru-RU" dirty="0">
                <a:latin typeface="Geometria" panose="020B0503020204020204"/>
              </a:rPr>
              <a:t>П.П. Семенова-Тян-Шанского</a:t>
            </a:r>
          </a:p>
          <a:p>
            <a:endParaRPr lang="ru-RU" dirty="0">
              <a:latin typeface="Geometri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3A400C-7774-4241-9DC8-023E314A8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2607" cy="980584"/>
          </a:xfrm>
          <a:prstGeom prst="rect">
            <a:avLst/>
          </a:prstGeom>
        </p:spPr>
      </p:pic>
      <p:pic>
        <p:nvPicPr>
          <p:cNvPr id="7" name="Picture 2" descr="Логотип">
            <a:extLst>
              <a:ext uri="{FF2B5EF4-FFF2-40B4-BE49-F238E27FC236}">
                <a16:creationId xmlns:a16="http://schemas.microsoft.com/office/drawing/2014/main" id="{7679406A-4E3D-4846-9620-CAFC3A01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01" y="5759995"/>
            <a:ext cx="75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E12161-4B84-4DCA-A474-5BAC9A1A78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1819"/>
          <a:stretch/>
        </p:blipFill>
        <p:spPr>
          <a:xfrm>
            <a:off x="7206001" y="5948309"/>
            <a:ext cx="3681074" cy="576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27799F-56B6-4B6A-BE05-D8A78ACF49FD}"/>
              </a:ext>
            </a:extLst>
          </p:cNvPr>
          <p:cNvSpPr/>
          <p:nvPr/>
        </p:nvSpPr>
        <p:spPr>
          <a:xfrm>
            <a:off x="1623778" y="1083610"/>
            <a:ext cx="10263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702945" algn="ctr">
              <a:lnSpc>
                <a:spcPct val="100000"/>
              </a:lnSpc>
              <a:spcBef>
                <a:spcPts val="5"/>
              </a:spcBef>
            </a:pPr>
            <a:r>
              <a:rPr lang="ru-RU" sz="2800" b="1" spc="-30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Участников</a:t>
            </a:r>
            <a:r>
              <a:rPr lang="ru-RU" sz="2800" b="1" spc="35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 </a:t>
            </a:r>
            <a:r>
              <a:rPr lang="ru-RU" sz="2800" b="1" spc="-5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событийных</a:t>
            </a:r>
            <a:r>
              <a:rPr lang="ru-RU" sz="2800" b="1" spc="40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 </a:t>
            </a:r>
            <a:r>
              <a:rPr lang="ru-RU" sz="2800" b="1" spc="-15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мероприятий </a:t>
            </a:r>
            <a:r>
              <a:rPr lang="ru-RU" sz="2800" b="1" spc="-725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 </a:t>
            </a:r>
            <a:r>
              <a:rPr lang="ru-RU" sz="2800" b="1" spc="-30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около</a:t>
            </a:r>
            <a:r>
              <a:rPr lang="ru-RU" sz="2800" b="1" spc="25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 </a:t>
            </a:r>
            <a:r>
              <a:rPr lang="ru-RU" sz="2800" b="1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2 000</a:t>
            </a:r>
            <a:r>
              <a:rPr lang="ru-RU" sz="2800" b="1" spc="30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 </a:t>
            </a:r>
            <a:r>
              <a:rPr lang="ru-RU" sz="2800" b="1" spc="-45" dirty="0">
                <a:solidFill>
                  <a:srgbClr val="04AA5A"/>
                </a:solidFill>
                <a:latin typeface="Geometria" panose="020B0503020204020204"/>
                <a:cs typeface="Microsoft Sans Serif"/>
              </a:rPr>
              <a:t>человек</a:t>
            </a:r>
            <a:endParaRPr lang="ru-RU" sz="2800" b="1" dirty="0">
              <a:solidFill>
                <a:srgbClr val="04AA5A"/>
              </a:solidFill>
              <a:latin typeface="Geometria" panose="020B0503020204020204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383996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2F4688-AC4E-41BA-88C9-E87E91F6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2"/>
          <a:stretch/>
        </p:blipFill>
        <p:spPr>
          <a:xfrm>
            <a:off x="3850537" y="980585"/>
            <a:ext cx="8341463" cy="5877415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E876894-011F-4D2E-9C34-52C1F0A8E4BB}"/>
              </a:ext>
            </a:extLst>
          </p:cNvPr>
          <p:cNvSpPr/>
          <p:nvPr/>
        </p:nvSpPr>
        <p:spPr>
          <a:xfrm>
            <a:off x="406439" y="2036647"/>
            <a:ext cx="3591509" cy="3329103"/>
          </a:xfrm>
          <a:prstGeom prst="rect">
            <a:avLst/>
          </a:prstGeom>
          <a:solidFill>
            <a:srgbClr val="04A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1AE52-34CE-4E9E-9D6C-2FAC04363F1B}"/>
              </a:ext>
            </a:extLst>
          </p:cNvPr>
          <p:cNvSpPr txBox="1"/>
          <p:nvPr/>
        </p:nvSpPr>
        <p:spPr>
          <a:xfrm>
            <a:off x="0" y="1"/>
            <a:ext cx="12192000" cy="980584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97814">
                <a:schemeClr val="accent1">
                  <a:lumMod val="75000"/>
                </a:schemeClr>
              </a:gs>
              <a:gs pos="35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z="1800" dirty="0">
                <a:latin typeface="Geometria"/>
                <a:cs typeface="Times New Roman" panose="02020603050405020304" pitchFamily="18" charset="0"/>
              </a:rPr>
              <a:t>  </a:t>
            </a:r>
          </a:p>
          <a:p>
            <a:r>
              <a:rPr lang="ru-RU" sz="1800" dirty="0">
                <a:latin typeface="Geometria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Geometria" panose="020B0503020204020204"/>
              </a:rPr>
              <a:t>Музей-усадьба </a:t>
            </a:r>
          </a:p>
          <a:p>
            <a:r>
              <a:rPr lang="ru-RU" dirty="0">
                <a:latin typeface="Geometria" panose="020B0503020204020204"/>
              </a:rPr>
              <a:t>П.П. Семенова-Тян-Шанского</a:t>
            </a:r>
          </a:p>
          <a:p>
            <a:endParaRPr lang="ru-RU" dirty="0">
              <a:latin typeface="Geometri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7D7765-046D-4CFB-BB5E-A5B8BFBF0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2607" cy="980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F0AE43-9810-4304-A5DA-02578BFF35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91" y="4026789"/>
            <a:ext cx="540000" cy="54000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BFF0DC31-4796-4728-AF20-EA5813282777}"/>
              </a:ext>
            </a:extLst>
          </p:cNvPr>
          <p:cNvSpPr txBox="1">
            <a:spLocks/>
          </p:cNvSpPr>
          <p:nvPr/>
        </p:nvSpPr>
        <p:spPr>
          <a:xfrm>
            <a:off x="237384" y="1287081"/>
            <a:ext cx="476113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20" dirty="0">
                <a:solidFill>
                  <a:srgbClr val="04AA5A"/>
                </a:solidFill>
                <a:latin typeface="Geometria" panose="020B0503020204020204"/>
              </a:rPr>
              <a:t>Географическое положение</a:t>
            </a:r>
            <a:endParaRPr lang="ru-RU" sz="2800" b="1" dirty="0">
              <a:solidFill>
                <a:srgbClr val="04AA5A"/>
              </a:solidFill>
              <a:latin typeface="Geometria" panose="020B0503020204020204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42912B0D-E983-4F9F-B6F6-4406D83F4043}"/>
              </a:ext>
            </a:extLst>
          </p:cNvPr>
          <p:cNvSpPr/>
          <p:nvPr/>
        </p:nvSpPr>
        <p:spPr>
          <a:xfrm>
            <a:off x="7551420" y="1790700"/>
            <a:ext cx="4084320" cy="4221480"/>
          </a:xfrm>
          <a:custGeom>
            <a:avLst/>
            <a:gdLst>
              <a:gd name="connsiteX0" fmla="*/ 3345180 w 4084320"/>
              <a:gd name="connsiteY0" fmla="*/ 0 h 4221480"/>
              <a:gd name="connsiteX1" fmla="*/ 4084320 w 4084320"/>
              <a:gd name="connsiteY1" fmla="*/ 2232660 h 4221480"/>
              <a:gd name="connsiteX2" fmla="*/ 3627120 w 4084320"/>
              <a:gd name="connsiteY2" fmla="*/ 3863340 h 4221480"/>
              <a:gd name="connsiteX3" fmla="*/ 3459480 w 4084320"/>
              <a:gd name="connsiteY3" fmla="*/ 4114800 h 4221480"/>
              <a:gd name="connsiteX4" fmla="*/ 3360420 w 4084320"/>
              <a:gd name="connsiteY4" fmla="*/ 4191000 h 4221480"/>
              <a:gd name="connsiteX5" fmla="*/ 3276600 w 4084320"/>
              <a:gd name="connsiteY5" fmla="*/ 4221480 h 4221480"/>
              <a:gd name="connsiteX6" fmla="*/ 3025140 w 4084320"/>
              <a:gd name="connsiteY6" fmla="*/ 4168140 h 4221480"/>
              <a:gd name="connsiteX7" fmla="*/ 693420 w 4084320"/>
              <a:gd name="connsiteY7" fmla="*/ 3505200 h 4221480"/>
              <a:gd name="connsiteX8" fmla="*/ 335280 w 4084320"/>
              <a:gd name="connsiteY8" fmla="*/ 3139440 h 4221480"/>
              <a:gd name="connsiteX9" fmla="*/ 228600 w 4084320"/>
              <a:gd name="connsiteY9" fmla="*/ 3040380 h 4221480"/>
              <a:gd name="connsiteX10" fmla="*/ 0 w 4084320"/>
              <a:gd name="connsiteY10" fmla="*/ 2895600 h 4221480"/>
              <a:gd name="connsiteX11" fmla="*/ 15240 w 4084320"/>
              <a:gd name="connsiteY11" fmla="*/ 2887980 h 422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4320" h="4221480">
                <a:moveTo>
                  <a:pt x="3345180" y="0"/>
                </a:moveTo>
                <a:lnTo>
                  <a:pt x="4084320" y="2232660"/>
                </a:lnTo>
                <a:lnTo>
                  <a:pt x="3627120" y="3863340"/>
                </a:lnTo>
                <a:lnTo>
                  <a:pt x="3459480" y="4114800"/>
                </a:lnTo>
                <a:lnTo>
                  <a:pt x="3360420" y="4191000"/>
                </a:lnTo>
                <a:lnTo>
                  <a:pt x="3276600" y="4221480"/>
                </a:lnTo>
                <a:lnTo>
                  <a:pt x="3025140" y="4168140"/>
                </a:lnTo>
                <a:lnTo>
                  <a:pt x="693420" y="3505200"/>
                </a:lnTo>
                <a:lnTo>
                  <a:pt x="335280" y="3139440"/>
                </a:lnTo>
                <a:lnTo>
                  <a:pt x="228600" y="3040380"/>
                </a:lnTo>
                <a:lnTo>
                  <a:pt x="0" y="2895600"/>
                </a:lnTo>
                <a:lnTo>
                  <a:pt x="15240" y="2887980"/>
                </a:lnTo>
              </a:path>
            </a:pathLst>
          </a:custGeom>
          <a:noFill/>
          <a:ln w="38100">
            <a:solidFill>
              <a:srgbClr val="2E7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7C19FD8-BE1E-4F60-8CF3-68A428F81DF1}"/>
              </a:ext>
            </a:extLst>
          </p:cNvPr>
          <p:cNvSpPr/>
          <p:nvPr/>
        </p:nvSpPr>
        <p:spPr>
          <a:xfrm>
            <a:off x="6887160" y="4756150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386719A-D57E-4970-9EA3-B8FC4704175A}"/>
              </a:ext>
            </a:extLst>
          </p:cNvPr>
          <p:cNvSpPr/>
          <p:nvPr/>
        </p:nvSpPr>
        <p:spPr>
          <a:xfrm>
            <a:off x="6330900" y="4810150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DB1A721-D5AF-48CA-AF51-F98531CAE441}"/>
              </a:ext>
            </a:extLst>
          </p:cNvPr>
          <p:cNvSpPr/>
          <p:nvPr/>
        </p:nvSpPr>
        <p:spPr>
          <a:xfrm>
            <a:off x="5828640" y="4756150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EB75372-6FCE-4E6F-8BC8-82DCD840C7F9}"/>
              </a:ext>
            </a:extLst>
          </p:cNvPr>
          <p:cNvSpPr/>
          <p:nvPr/>
        </p:nvSpPr>
        <p:spPr>
          <a:xfrm>
            <a:off x="5070450" y="5003800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0A435F6-3FF5-4B38-A46E-53677529AF79}"/>
              </a:ext>
            </a:extLst>
          </p:cNvPr>
          <p:cNvSpPr/>
          <p:nvPr/>
        </p:nvSpPr>
        <p:spPr>
          <a:xfrm>
            <a:off x="4586581" y="5314950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9EDB7FE7-9BB5-4CCD-96AF-514F28B086BD}"/>
              </a:ext>
            </a:extLst>
          </p:cNvPr>
          <p:cNvSpPr/>
          <p:nvPr/>
        </p:nvSpPr>
        <p:spPr>
          <a:xfrm>
            <a:off x="4651375" y="4813300"/>
            <a:ext cx="2286000" cy="552450"/>
          </a:xfrm>
          <a:custGeom>
            <a:avLst/>
            <a:gdLst>
              <a:gd name="connsiteX0" fmla="*/ 2286000 w 2286000"/>
              <a:gd name="connsiteY0" fmla="*/ 0 h 552450"/>
              <a:gd name="connsiteX1" fmla="*/ 1733550 w 2286000"/>
              <a:gd name="connsiteY1" fmla="*/ 50800 h 552450"/>
              <a:gd name="connsiteX2" fmla="*/ 1225550 w 2286000"/>
              <a:gd name="connsiteY2" fmla="*/ 3175 h 552450"/>
              <a:gd name="connsiteX3" fmla="*/ 479425 w 2286000"/>
              <a:gd name="connsiteY3" fmla="*/ 250825 h 552450"/>
              <a:gd name="connsiteX4" fmla="*/ 0 w 2286000"/>
              <a:gd name="connsiteY4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552450">
                <a:moveTo>
                  <a:pt x="2286000" y="0"/>
                </a:moveTo>
                <a:lnTo>
                  <a:pt x="1733550" y="50800"/>
                </a:lnTo>
                <a:lnTo>
                  <a:pt x="1225550" y="3175"/>
                </a:lnTo>
                <a:lnTo>
                  <a:pt x="479425" y="250825"/>
                </a:lnTo>
                <a:lnTo>
                  <a:pt x="0" y="552450"/>
                </a:ln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31952091-804F-475D-9702-E628424968A4}"/>
              </a:ext>
            </a:extLst>
          </p:cNvPr>
          <p:cNvSpPr txBox="1"/>
          <p:nvPr/>
        </p:nvSpPr>
        <p:spPr>
          <a:xfrm>
            <a:off x="9593580" y="2770903"/>
            <a:ext cx="1922526" cy="3943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0400" marR="5080" indent="-648335" algn="ctr">
              <a:spcBef>
                <a:spcPts val="95"/>
              </a:spcBef>
            </a:pPr>
            <a:r>
              <a:rPr lang="ru-RU" sz="1200" spc="15" dirty="0">
                <a:solidFill>
                  <a:srgbClr val="2E75B5"/>
                </a:solidFill>
                <a:latin typeface="Geometria" panose="020B0503020204020204"/>
                <a:cs typeface="Arial"/>
              </a:rPr>
              <a:t>Муниципальная</a:t>
            </a:r>
          </a:p>
          <a:p>
            <a:pPr marL="660400" marR="5080" indent="-648335" algn="ctr">
              <a:spcBef>
                <a:spcPts val="95"/>
              </a:spcBef>
            </a:pPr>
            <a:r>
              <a:rPr lang="ru-RU" sz="1200" spc="15" dirty="0">
                <a:solidFill>
                  <a:srgbClr val="2E75B5"/>
                </a:solidFill>
                <a:latin typeface="Geometria" panose="020B0503020204020204"/>
                <a:cs typeface="Arial"/>
              </a:rPr>
              <a:t>автодорога </a:t>
            </a: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4F83BA33-59AD-46F1-BC11-F382B4BE8691}"/>
              </a:ext>
            </a:extLst>
          </p:cNvPr>
          <p:cNvSpPr txBox="1"/>
          <p:nvPr/>
        </p:nvSpPr>
        <p:spPr>
          <a:xfrm>
            <a:off x="4821504" y="5075049"/>
            <a:ext cx="1922526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0400" marR="5080" indent="-648335" algn="ctr">
              <a:spcBef>
                <a:spcPts val="95"/>
              </a:spcBef>
            </a:pPr>
            <a:r>
              <a:rPr lang="ru-RU" sz="1200" spc="15" dirty="0">
                <a:solidFill>
                  <a:srgbClr val="C00000"/>
                </a:solidFill>
                <a:latin typeface="Geometria" panose="020B0503020204020204"/>
                <a:cs typeface="Arial"/>
              </a:rPr>
              <a:t>Пеший маршрут</a:t>
            </a:r>
            <a:endParaRPr sz="1200" dirty="0">
              <a:solidFill>
                <a:srgbClr val="C00000"/>
              </a:solidFill>
              <a:latin typeface="Geometria" panose="020B0503020204020204"/>
              <a:cs typeface="Arial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E4C4D79-7FD7-44D1-BD3E-767DBA902362}"/>
              </a:ext>
            </a:extLst>
          </p:cNvPr>
          <p:cNvSpPr/>
          <p:nvPr/>
        </p:nvSpPr>
        <p:spPr>
          <a:xfrm>
            <a:off x="840194" y="246178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19A76"/>
              </a:solidFill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41E5578D-29D3-4382-BFDF-23B3B425465D}"/>
              </a:ext>
            </a:extLst>
          </p:cNvPr>
          <p:cNvSpPr txBox="1">
            <a:spLocks/>
          </p:cNvSpPr>
          <p:nvPr/>
        </p:nvSpPr>
        <p:spPr>
          <a:xfrm>
            <a:off x="1051988" y="2359095"/>
            <a:ext cx="380936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800" b="1" spc="-20" dirty="0">
                <a:solidFill>
                  <a:schemeClr val="bg1"/>
                </a:solidFill>
                <a:latin typeface="Geometria" panose="020B0503020204020204"/>
              </a:rPr>
              <a:t>330 км до г. Москвы</a:t>
            </a:r>
            <a:endParaRPr lang="ru-RU" sz="1800" b="1" dirty="0">
              <a:solidFill>
                <a:schemeClr val="bg1"/>
              </a:solidFill>
              <a:latin typeface="Geometria" panose="020B050302020402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0DB9BBB-EC57-4E35-B6D7-51097FFD2436}"/>
              </a:ext>
            </a:extLst>
          </p:cNvPr>
          <p:cNvSpPr/>
          <p:nvPr/>
        </p:nvSpPr>
        <p:spPr>
          <a:xfrm>
            <a:off x="840194" y="294092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19A76"/>
              </a:solidFill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82CF1BE0-57CB-416E-8023-5EBF49DA63A6}"/>
              </a:ext>
            </a:extLst>
          </p:cNvPr>
          <p:cNvSpPr txBox="1">
            <a:spLocks/>
          </p:cNvSpPr>
          <p:nvPr/>
        </p:nvSpPr>
        <p:spPr>
          <a:xfrm>
            <a:off x="1020535" y="2841366"/>
            <a:ext cx="5695577" cy="57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800" b="1" spc="-20" dirty="0">
                <a:solidFill>
                  <a:schemeClr val="bg1"/>
                </a:solidFill>
                <a:latin typeface="Geometria" panose="020B0503020204020204"/>
              </a:rPr>
              <a:t>60 км до федеральной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800" b="1" spc="-20" dirty="0">
                <a:solidFill>
                  <a:schemeClr val="bg1"/>
                </a:solidFill>
                <a:latin typeface="Geometria" panose="020B0503020204020204"/>
              </a:rPr>
              <a:t>автодороги Р-22 «Каспий»</a:t>
            </a:r>
            <a:endParaRPr lang="ru-RU" sz="1800" b="1" dirty="0">
              <a:solidFill>
                <a:schemeClr val="bg1"/>
              </a:solidFill>
              <a:latin typeface="Geometria" panose="020B050302020402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8CE5FD37-08B2-48AE-9C4C-F83A9C5965C8}"/>
              </a:ext>
            </a:extLst>
          </p:cNvPr>
          <p:cNvSpPr/>
          <p:nvPr/>
        </p:nvSpPr>
        <p:spPr>
          <a:xfrm>
            <a:off x="832043" y="37348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19A76"/>
              </a:solidFill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FA59F4A9-47D2-44DD-86ED-9E9EDA6A765B}"/>
              </a:ext>
            </a:extLst>
          </p:cNvPr>
          <p:cNvSpPr txBox="1">
            <a:spLocks/>
          </p:cNvSpPr>
          <p:nvPr/>
        </p:nvSpPr>
        <p:spPr>
          <a:xfrm>
            <a:off x="1020535" y="3644289"/>
            <a:ext cx="5695577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800" b="1" spc="-20" dirty="0">
                <a:solidFill>
                  <a:schemeClr val="bg1"/>
                </a:solidFill>
                <a:latin typeface="Geometria" panose="020B0503020204020204"/>
              </a:rPr>
              <a:t>120 км до г. Липецка</a:t>
            </a:r>
            <a:endParaRPr lang="ru-RU" sz="1800" b="1" dirty="0">
              <a:solidFill>
                <a:schemeClr val="bg1"/>
              </a:solidFill>
              <a:latin typeface="Geometria" panose="020B0503020204020204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6E2F024B-DB35-443A-9EAD-2AB8FD0D05FD}"/>
              </a:ext>
            </a:extLst>
          </p:cNvPr>
          <p:cNvSpPr txBox="1">
            <a:spLocks/>
          </p:cNvSpPr>
          <p:nvPr/>
        </p:nvSpPr>
        <p:spPr>
          <a:xfrm>
            <a:off x="1048453" y="4166635"/>
            <a:ext cx="5695577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800" b="1" spc="-20" dirty="0">
                <a:solidFill>
                  <a:schemeClr val="bg1"/>
                </a:solidFill>
                <a:latin typeface="Geometria" panose="020B0503020204020204"/>
              </a:rPr>
              <a:t>50 км до г. </a:t>
            </a:r>
            <a:r>
              <a:rPr lang="ru-RU" sz="1800" b="1" spc="-20" dirty="0" err="1">
                <a:solidFill>
                  <a:schemeClr val="bg1"/>
                </a:solidFill>
                <a:latin typeface="Geometria" panose="020B0503020204020204"/>
              </a:rPr>
              <a:t>Чалыгин</a:t>
            </a:r>
            <a:endParaRPr lang="ru-RU" sz="1800" b="1" dirty="0">
              <a:solidFill>
                <a:schemeClr val="bg1"/>
              </a:solidFill>
              <a:latin typeface="Geometria" panose="020B050302020402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C257EFD-DB08-40FC-AB4B-ECA5213FA44D}"/>
              </a:ext>
            </a:extLst>
          </p:cNvPr>
          <p:cNvSpPr/>
          <p:nvPr/>
        </p:nvSpPr>
        <p:spPr>
          <a:xfrm>
            <a:off x="829324" y="42588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C8C8F"/>
              </a:solidFill>
            </a:endParaRPr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id="{1A4D4436-C4E0-4608-8B2D-C0607B1685EF}"/>
              </a:ext>
            </a:extLst>
          </p:cNvPr>
          <p:cNvSpPr txBox="1">
            <a:spLocks/>
          </p:cNvSpPr>
          <p:nvPr/>
        </p:nvSpPr>
        <p:spPr>
          <a:xfrm>
            <a:off x="1049621" y="4668497"/>
            <a:ext cx="5695577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800" b="1" spc="-20" dirty="0">
                <a:solidFill>
                  <a:schemeClr val="bg1"/>
                </a:solidFill>
                <a:latin typeface="Geometria" panose="020B0503020204020204"/>
              </a:rPr>
              <a:t>5 км до с. </a:t>
            </a:r>
            <a:r>
              <a:rPr lang="ru-RU" sz="1800" b="1" spc="-20" dirty="0" err="1">
                <a:solidFill>
                  <a:schemeClr val="bg1"/>
                </a:solidFill>
                <a:latin typeface="Geometria" panose="020B0503020204020204"/>
              </a:rPr>
              <a:t>Урусово</a:t>
            </a:r>
            <a:endParaRPr lang="ru-RU" sz="1800" b="1" dirty="0">
              <a:solidFill>
                <a:schemeClr val="bg1"/>
              </a:solidFill>
              <a:latin typeface="Geometria" panose="020B050302020402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8010E14C-BA9A-47A6-80D1-7E5977B9CD18}"/>
              </a:ext>
            </a:extLst>
          </p:cNvPr>
          <p:cNvSpPr/>
          <p:nvPr/>
        </p:nvSpPr>
        <p:spPr>
          <a:xfrm>
            <a:off x="829324" y="475615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19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41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3954</TotalTime>
  <Words>517</Words>
  <Application>Microsoft Office PowerPoint</Application>
  <PresentationFormat>Широкоэкранный</PresentationFormat>
  <Paragraphs>107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Geometria</vt:lpstr>
      <vt:lpstr>Microsoft Sans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Деева Софья Александровна</dc:creator>
  <cp:lastModifiedBy>Бурков Максим Олегович</cp:lastModifiedBy>
  <cp:revision>124</cp:revision>
  <dcterms:created xsi:type="dcterms:W3CDTF">2024-04-12T07:45:37Z</dcterms:created>
  <dcterms:modified xsi:type="dcterms:W3CDTF">2024-06-05T12:36:37Z</dcterms:modified>
</cp:coreProperties>
</file>